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8" r:id="rId8"/>
    <p:sldId id="269" r:id="rId9"/>
    <p:sldId id="270" r:id="rId10"/>
    <p:sldId id="262" r:id="rId11"/>
    <p:sldId id="271" r:id="rId12"/>
    <p:sldId id="272" r:id="rId13"/>
    <p:sldId id="263" r:id="rId14"/>
    <p:sldId id="273" r:id="rId15"/>
    <p:sldId id="274" r:id="rId16"/>
    <p:sldId id="264" r:id="rId17"/>
    <p:sldId id="265" r:id="rId18"/>
    <p:sldId id="275" r:id="rId19"/>
    <p:sldId id="276" r:id="rId20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8.9037725705973528E-2"/>
          <c:y val="3.8058238003268456E-2"/>
          <c:w val="0.80804161528001783"/>
          <c:h val="0.80954662506809294"/>
        </c:manualLayout>
      </c:layout>
      <c:bar3DChart>
        <c:barDir val="col"/>
        <c:grouping val="stacked"/>
        <c:ser>
          <c:idx val="0"/>
          <c:order val="0"/>
          <c:tx>
            <c:strRef>
              <c:f>'Лист1'!$B$1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'Лист1'!$A$2:$A$6</c:f>
              <c:strCache>
                <c:ptCount val="5"/>
                <c:pt idx="0">
                  <c:v>Бюджетные назначения 2015 г.</c:v>
                </c:pt>
                <c:pt idx="1">
                  <c:v>Бюджетные назначения 2016 г.</c:v>
                </c:pt>
                <c:pt idx="2">
                  <c:v>Проект 2017 г.</c:v>
                </c:pt>
                <c:pt idx="3">
                  <c:v>Проект 2018 г.</c:v>
                </c:pt>
                <c:pt idx="4">
                  <c:v>Проект 2019 г.</c:v>
                </c:pt>
              </c:strCache>
            </c:strRef>
          </c:cat>
          <c:val>
            <c:numRef>
              <c:f>'Лист1'!$B$2:$B$6</c:f>
              <c:numCache>
                <c:formatCode>General</c:formatCode>
                <c:ptCount val="5"/>
                <c:pt idx="0">
                  <c:v>5604.3</c:v>
                </c:pt>
                <c:pt idx="1">
                  <c:v>5131.1000000000004</c:v>
                </c:pt>
                <c:pt idx="2">
                  <c:v>4324.9000000000005</c:v>
                </c:pt>
                <c:pt idx="3">
                  <c:v>4387.6000000000004</c:v>
                </c:pt>
                <c:pt idx="4">
                  <c:v>4462.5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'Лист1'!$A$2:$A$6</c:f>
              <c:strCache>
                <c:ptCount val="5"/>
                <c:pt idx="0">
                  <c:v>Бюджетные назначения 2015 г.</c:v>
                </c:pt>
                <c:pt idx="1">
                  <c:v>Бюджетные назначения 2016 г.</c:v>
                </c:pt>
                <c:pt idx="2">
                  <c:v>Проект 2017 г.</c:v>
                </c:pt>
                <c:pt idx="3">
                  <c:v>Проект 2018 г.</c:v>
                </c:pt>
                <c:pt idx="4">
                  <c:v>Проект 2019 г.</c:v>
                </c:pt>
              </c:strCache>
            </c:strRef>
          </c:cat>
          <c:val>
            <c:numRef>
              <c:f>'Лист1'!$C$2:$C$6</c:f>
              <c:numCache>
                <c:formatCode>General</c:formatCode>
                <c:ptCount val="5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'Лист1'!$D$1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'Лист1'!$A$2:$A$6</c:f>
              <c:strCache>
                <c:ptCount val="5"/>
                <c:pt idx="0">
                  <c:v>Бюджетные назначения 2015 г.</c:v>
                </c:pt>
                <c:pt idx="1">
                  <c:v>Бюджетные назначения 2016 г.</c:v>
                </c:pt>
                <c:pt idx="2">
                  <c:v>Проект 2017 г.</c:v>
                </c:pt>
                <c:pt idx="3">
                  <c:v>Проект 2018 г.</c:v>
                </c:pt>
                <c:pt idx="4">
                  <c:v>Проект 2019 г.</c:v>
                </c:pt>
              </c:strCache>
            </c:strRef>
          </c:cat>
          <c:val>
            <c:numRef>
              <c:f>'Лист1'!$D$2:$D$6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'Лист1'!$E$1</c:f>
              <c:strCache>
                <c:ptCount val="1"/>
                <c:pt idx="0">
                  <c:v>Ряд 4</c:v>
                </c:pt>
              </c:strCache>
            </c:strRef>
          </c:tx>
          <c:cat>
            <c:strRef>
              <c:f>'Лист1'!$A$2:$A$6</c:f>
              <c:strCache>
                <c:ptCount val="5"/>
                <c:pt idx="0">
                  <c:v>Бюджетные назначения 2015 г.</c:v>
                </c:pt>
                <c:pt idx="1">
                  <c:v>Бюджетные назначения 2016 г.</c:v>
                </c:pt>
                <c:pt idx="2">
                  <c:v>Проект 2017 г.</c:v>
                </c:pt>
                <c:pt idx="3">
                  <c:v>Проект 2018 г.</c:v>
                </c:pt>
                <c:pt idx="4">
                  <c:v>Проект 2019 г.</c:v>
                </c:pt>
              </c:strCache>
            </c:strRef>
          </c:cat>
          <c:val>
            <c:numRef>
              <c:f>'Лист1'!$E$2:$E$6</c:f>
              <c:numCache>
                <c:formatCode>General</c:formatCode>
                <c:ptCount val="5"/>
                <c:pt idx="0">
                  <c:v>52</c:v>
                </c:pt>
                <c:pt idx="4">
                  <c:v>265</c:v>
                </c:pt>
              </c:numCache>
            </c:numRef>
          </c:val>
        </c:ser>
        <c:shape val="cylinder"/>
        <c:axId val="84985344"/>
        <c:axId val="84986880"/>
        <c:axId val="0"/>
      </c:bar3DChart>
      <c:catAx>
        <c:axId val="8498534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4986880"/>
        <c:crosses val="autoZero"/>
        <c:auto val="1"/>
        <c:lblAlgn val="ctr"/>
        <c:lblOffset val="100"/>
      </c:catAx>
      <c:valAx>
        <c:axId val="84986880"/>
        <c:scaling>
          <c:orientation val="minMax"/>
        </c:scaling>
        <c:axPos val="l"/>
        <c:majorGridlines/>
        <c:numFmt formatCode="General" sourceLinked="1"/>
        <c:tickLblPos val="nextTo"/>
        <c:crossAx val="84985344"/>
        <c:crosses val="autoZero"/>
        <c:crossBetween val="between"/>
      </c:valAx>
    </c:plotArea>
    <c:legend>
      <c:legendPos val="r"/>
      <c:layout/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1403508771929807E-2"/>
          <c:y val="7.6790061103406623E-2"/>
          <c:w val="0.63155131924298935"/>
          <c:h val="0.87630877461519774"/>
        </c:manualLayout>
      </c:layout>
      <c:pie3DChart>
        <c:varyColors val="1"/>
        <c:ser>
          <c:idx val="0"/>
          <c:order val="0"/>
          <c:tx>
            <c:strRef>
              <c:f>'Лист1'!$C$3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382292673942074E-2"/>
                  <c:y val="0.23877159396781036"/>
                </c:manualLayout>
              </c:layout>
              <c:showPercent val="1"/>
            </c:dLbl>
            <c:dLbl>
              <c:idx val="1"/>
              <c:layout>
                <c:manualLayout>
                  <c:x val="0.11603052907860203"/>
                  <c:y val="4.0155099178288786E-2"/>
                </c:manualLayout>
              </c:layout>
              <c:showPercent val="1"/>
            </c:dLbl>
            <c:dLbl>
              <c:idx val="2"/>
              <c:layout>
                <c:manualLayout>
                  <c:x val="4.5189195100612409E-2"/>
                  <c:y val="0.15080913740898064"/>
                </c:manualLayout>
              </c:layout>
              <c:showPercent val="1"/>
            </c:dLbl>
            <c:dLbl>
              <c:idx val="3"/>
              <c:layout>
                <c:manualLayout>
                  <c:x val="7.9459064327485392E-3"/>
                  <c:y val="0.12104334075568735"/>
                </c:manualLayout>
              </c:layout>
              <c:showPercent val="1"/>
            </c:dLbl>
            <c:dLbl>
              <c:idx val="4"/>
              <c:layout>
                <c:manualLayout>
                  <c:x val="1.5457360593083759E-3"/>
                  <c:y val="4.0666140735850606E-2"/>
                </c:manualLayout>
              </c:layout>
              <c:showPercent val="1"/>
            </c:dLbl>
            <c:dLbl>
              <c:idx val="6"/>
              <c:layout>
                <c:manualLayout>
                  <c:x val="1.049005387484459E-3"/>
                  <c:y val="-0.13554137519770773"/>
                </c:manualLayout>
              </c:layout>
              <c:showPercent val="1"/>
            </c:dLbl>
            <c:dLbl>
              <c:idx val="7"/>
              <c:layout>
                <c:manualLayout>
                  <c:x val="6.3549062946079107E-2"/>
                  <c:y val="-0.19360649378010023"/>
                </c:manualLayout>
              </c:layout>
              <c:showPercent val="1"/>
            </c:dLbl>
            <c:dLbl>
              <c:idx val="8"/>
              <c:layout>
                <c:manualLayout>
                  <c:x val="7.065075747110558E-2"/>
                  <c:y val="-0.10545411124667763"/>
                </c:manualLayout>
              </c:layout>
              <c:showPercent val="1"/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'Лист1'!$B$4:$B$12</c:f>
              <c:strCache>
                <c:ptCount val="9"/>
                <c:pt idx="0">
                  <c:v>земельный налог</c:v>
                </c:pt>
                <c:pt idx="1">
                  <c:v>налоги на совокупный доход</c:v>
                </c:pt>
                <c:pt idx="2">
                  <c:v>налог на имущество физических лиц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Штрафы,санкции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прочие неналоговые доходы</c:v>
                </c:pt>
                <c:pt idx="8">
                  <c:v>налог на доходы физических лиц</c:v>
                </c:pt>
              </c:strCache>
            </c:strRef>
          </c:cat>
          <c:val>
            <c:numRef>
              <c:f>'Лист1'!$C$4:$C$12</c:f>
              <c:numCache>
                <c:formatCode>General</c:formatCode>
                <c:ptCount val="9"/>
                <c:pt idx="0">
                  <c:v>2486.5</c:v>
                </c:pt>
                <c:pt idx="1">
                  <c:v>39.800000000000004</c:v>
                </c:pt>
                <c:pt idx="2">
                  <c:v>321.7</c:v>
                </c:pt>
                <c:pt idx="3">
                  <c:v>91.6</c:v>
                </c:pt>
                <c:pt idx="4">
                  <c:v>452.2</c:v>
                </c:pt>
                <c:pt idx="5">
                  <c:v>64.2</c:v>
                </c:pt>
                <c:pt idx="6">
                  <c:v>10.5</c:v>
                </c:pt>
                <c:pt idx="7">
                  <c:v>10.200000000000001</c:v>
                </c:pt>
                <c:pt idx="8">
                  <c:v>854.9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72734472568611364"/>
          <c:y val="6.7515538252885712E-2"/>
          <c:w val="0.27265527431388681"/>
          <c:h val="0.80542731415078694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3084466714387976E-2"/>
          <c:y val="6.8432727742648483E-2"/>
          <c:w val="0.66530994989262693"/>
          <c:h val="0.92251237695457844"/>
        </c:manualLayout>
      </c:layout>
      <c:pie3DChart>
        <c:varyColors val="1"/>
        <c:ser>
          <c:idx val="0"/>
          <c:order val="0"/>
          <c:tx>
            <c:strRef>
              <c:f>'Лист1'!$C$3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9.0658732999284203E-2"/>
                  <c:y val="0.24302376464402051"/>
                </c:manualLayout>
              </c:layout>
              <c:showPercent val="1"/>
            </c:dLbl>
            <c:dLbl>
              <c:idx val="1"/>
              <c:layout>
                <c:manualLayout>
                  <c:x val="6.3750238606537821E-2"/>
                  <c:y val="7.2392461977906442E-2"/>
                </c:manualLayout>
              </c:layout>
              <c:showPercent val="1"/>
            </c:dLbl>
            <c:dLbl>
              <c:idx val="2"/>
              <c:layout>
                <c:manualLayout>
                  <c:x val="2.437693867811979E-2"/>
                  <c:y val="0.11247998074943517"/>
                </c:manualLayout>
              </c:layout>
              <c:showPercent val="1"/>
            </c:dLbl>
            <c:dLbl>
              <c:idx val="3"/>
              <c:layout>
                <c:manualLayout>
                  <c:x val="8.0204008589835393E-3"/>
                  <c:y val="7.4125904041281776E-2"/>
                </c:manualLayout>
              </c:layout>
              <c:showPercent val="1"/>
            </c:dLbl>
            <c:dLbl>
              <c:idx val="4"/>
              <c:layout>
                <c:manualLayout>
                  <c:x val="-2.319852063946551E-3"/>
                  <c:y val="3.9020538391953984E-2"/>
                </c:manualLayout>
              </c:layout>
              <c:showPercent val="1"/>
            </c:dLbl>
            <c:dLbl>
              <c:idx val="6"/>
              <c:layout>
                <c:manualLayout>
                  <c:x val="-1.8054402290622763E-2"/>
                  <c:y val="-7.6045078405946279E-2"/>
                </c:manualLayout>
              </c:layout>
              <c:showPercent val="1"/>
            </c:dLbl>
            <c:dLbl>
              <c:idx val="7"/>
              <c:layout>
                <c:manualLayout>
                  <c:x val="7.1537878787878789E-2"/>
                  <c:y val="-0.17463310295041642"/>
                </c:manualLayout>
              </c:layout>
              <c:showPercent val="1"/>
            </c:dLbl>
            <c:dLbl>
              <c:idx val="8"/>
              <c:layout>
                <c:manualLayout>
                  <c:x val="0.12080136005726558"/>
                  <c:y val="-0.15596058981591651"/>
                </c:manualLayout>
              </c:layout>
              <c:showPercent val="1"/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'Лист1'!$B$4:$B$12</c:f>
              <c:strCache>
                <c:ptCount val="9"/>
                <c:pt idx="0">
                  <c:v>земельный налог</c:v>
                </c:pt>
                <c:pt idx="1">
                  <c:v>налоги на совокупный доход</c:v>
                </c:pt>
                <c:pt idx="2">
                  <c:v>налог на имущество физических лиц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Штрафы,санкции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прочие неналоговые доходы</c:v>
                </c:pt>
                <c:pt idx="8">
                  <c:v>налог на доходы физических лиц</c:v>
                </c:pt>
              </c:strCache>
            </c:strRef>
          </c:cat>
          <c:val>
            <c:numRef>
              <c:f>'Лист1'!$C$4:$C$12</c:f>
              <c:numCache>
                <c:formatCode>General</c:formatCode>
                <c:ptCount val="9"/>
                <c:pt idx="0">
                  <c:v>2486.5</c:v>
                </c:pt>
                <c:pt idx="1">
                  <c:v>39.800000000000004</c:v>
                </c:pt>
                <c:pt idx="2">
                  <c:v>321.7</c:v>
                </c:pt>
                <c:pt idx="3">
                  <c:v>91.6</c:v>
                </c:pt>
                <c:pt idx="4">
                  <c:v>452.2</c:v>
                </c:pt>
                <c:pt idx="5">
                  <c:v>64.2</c:v>
                </c:pt>
                <c:pt idx="6">
                  <c:v>10.5</c:v>
                </c:pt>
                <c:pt idx="7">
                  <c:v>10.200000000000001</c:v>
                </c:pt>
                <c:pt idx="8">
                  <c:v>910.9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72734472568611364"/>
          <c:y val="6.7515538252885712E-2"/>
          <c:w val="0.27265527431388681"/>
          <c:h val="0.80542731415078694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5454545454545463E-2"/>
          <c:y val="4.3940645242664535E-2"/>
          <c:w val="0.65470388928656653"/>
          <c:h val="0.90744825250651573"/>
        </c:manualLayout>
      </c:layout>
      <c:pie3DChart>
        <c:varyColors val="1"/>
        <c:ser>
          <c:idx val="0"/>
          <c:order val="0"/>
          <c:tx>
            <c:strRef>
              <c:f>'Лист1'!$C$3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2.705028632784539E-2"/>
                  <c:y val="0.16770976091612699"/>
                </c:manualLayout>
              </c:layout>
              <c:showPercent val="1"/>
            </c:dLbl>
            <c:dLbl>
              <c:idx val="1"/>
              <c:layout>
                <c:manualLayout>
                  <c:x val="5.2307921737055611E-2"/>
                  <c:y val="6.5551169154423822E-3"/>
                </c:manualLayout>
              </c:layout>
              <c:showPercent val="1"/>
            </c:dLbl>
            <c:dLbl>
              <c:idx val="2"/>
              <c:layout>
                <c:manualLayout>
                  <c:x val="5.8937604390360302E-3"/>
                  <c:y val="7.8406044326690683E-2"/>
                </c:manualLayout>
              </c:layout>
              <c:showPercent val="1"/>
            </c:dLbl>
            <c:dLbl>
              <c:idx val="3"/>
              <c:layout>
                <c:manualLayout>
                  <c:x val="-6.3527797661655921E-3"/>
                  <c:y val="5.0430692178716076E-2"/>
                </c:manualLayout>
              </c:layout>
              <c:showPercent val="1"/>
            </c:dLbl>
            <c:dLbl>
              <c:idx val="4"/>
              <c:layout>
                <c:manualLayout>
                  <c:x val="-1.3406764495347176E-2"/>
                  <c:y val="5.0735627964488939E-2"/>
                </c:manualLayout>
              </c:layout>
              <c:showPercent val="1"/>
            </c:dLbl>
            <c:dLbl>
              <c:idx val="5"/>
              <c:layout>
                <c:manualLayout>
                  <c:x val="-2.009562157003102E-2"/>
                  <c:y val="5.534338448830118E-2"/>
                </c:manualLayout>
              </c:layout>
              <c:showPercent val="1"/>
            </c:dLbl>
            <c:dLbl>
              <c:idx val="6"/>
              <c:layout>
                <c:manualLayout>
                  <c:x val="-1.5739918873777139E-2"/>
                  <c:y val="-6.6257460947531918E-2"/>
                </c:manualLayout>
              </c:layout>
              <c:showPercent val="1"/>
            </c:dLbl>
            <c:dLbl>
              <c:idx val="7"/>
              <c:layout>
                <c:manualLayout>
                  <c:x val="3.6663326175137199E-2"/>
                  <c:y val="-0.10635843059958611"/>
                </c:manualLayout>
              </c:layout>
              <c:showPercent val="1"/>
            </c:dLbl>
            <c:dLbl>
              <c:idx val="8"/>
              <c:layout>
                <c:manualLayout>
                  <c:x val="4.351091624910524E-2"/>
                  <c:y val="-9.7075295808673134E-2"/>
                </c:manualLayout>
              </c:layout>
              <c:showPercent val="1"/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'Лист1'!$B$4:$B$12</c:f>
              <c:strCache>
                <c:ptCount val="9"/>
                <c:pt idx="0">
                  <c:v>земельный налог</c:v>
                </c:pt>
                <c:pt idx="1">
                  <c:v>налоги на совокупный доход</c:v>
                </c:pt>
                <c:pt idx="2">
                  <c:v>налог на имущество физических лиц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Штрафы,санкции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прочие неналоговые доходы</c:v>
                </c:pt>
                <c:pt idx="8">
                  <c:v>налог на доходы физических лиц</c:v>
                </c:pt>
              </c:strCache>
            </c:strRef>
          </c:cat>
          <c:val>
            <c:numRef>
              <c:f>'Лист1'!$C$4:$C$12</c:f>
              <c:numCache>
                <c:formatCode>General</c:formatCode>
                <c:ptCount val="9"/>
                <c:pt idx="0">
                  <c:v>2486.5</c:v>
                </c:pt>
                <c:pt idx="1">
                  <c:v>39.800000000000004</c:v>
                </c:pt>
                <c:pt idx="2">
                  <c:v>321.7</c:v>
                </c:pt>
                <c:pt idx="3">
                  <c:v>95.3</c:v>
                </c:pt>
                <c:pt idx="4">
                  <c:v>452.2</c:v>
                </c:pt>
                <c:pt idx="5">
                  <c:v>66.8</c:v>
                </c:pt>
                <c:pt idx="6">
                  <c:v>10.5</c:v>
                </c:pt>
                <c:pt idx="7">
                  <c:v>10.200000000000001</c:v>
                </c:pt>
                <c:pt idx="8">
                  <c:v>979.5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72734472568611364"/>
          <c:y val="6.7515538252885712E-2"/>
          <c:w val="0.27265527431388681"/>
          <c:h val="0.80542731415078694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'Лист1'!$B$1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'Лист1'!$A$2:$A$7</c:f>
              <c:strCache>
                <c:ptCount val="6"/>
                <c:pt idx="0">
                  <c:v>Факт 2014 г.</c:v>
                </c:pt>
                <c:pt idx="1">
                  <c:v>Факт 2015 г.</c:v>
                </c:pt>
                <c:pt idx="2">
                  <c:v>Бюджетные назначения 2016 г.</c:v>
                </c:pt>
                <c:pt idx="3">
                  <c:v>План 2017г.</c:v>
                </c:pt>
                <c:pt idx="4">
                  <c:v>План 2018г.</c:v>
                </c:pt>
                <c:pt idx="5">
                  <c:v>План 2019г.</c:v>
                </c:pt>
              </c:strCache>
            </c:strRef>
          </c:cat>
          <c:val>
            <c:numRef>
              <c:f>'Лист1'!$B$2:$B$7</c:f>
              <c:numCache>
                <c:formatCode>General</c:formatCode>
                <c:ptCount val="6"/>
                <c:pt idx="0">
                  <c:v>1332.8</c:v>
                </c:pt>
                <c:pt idx="1">
                  <c:v>1461.7</c:v>
                </c:pt>
                <c:pt idx="2">
                  <c:v>1492</c:v>
                </c:pt>
                <c:pt idx="3">
                  <c:v>854.9</c:v>
                </c:pt>
                <c:pt idx="4">
                  <c:v>910.9</c:v>
                </c:pt>
                <c:pt idx="5">
                  <c:v>979.5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'Лист1'!$A$2:$A$7</c:f>
              <c:strCache>
                <c:ptCount val="6"/>
                <c:pt idx="0">
                  <c:v>Факт 2014 г.</c:v>
                </c:pt>
                <c:pt idx="1">
                  <c:v>Факт 2015 г.</c:v>
                </c:pt>
                <c:pt idx="2">
                  <c:v>Бюджетные назначения 2016 г.</c:v>
                </c:pt>
                <c:pt idx="3">
                  <c:v>План 2017г.</c:v>
                </c:pt>
                <c:pt idx="4">
                  <c:v>План 2018г.</c:v>
                </c:pt>
                <c:pt idx="5">
                  <c:v>План 2019г.</c:v>
                </c:pt>
              </c:strCache>
            </c:strRef>
          </c:cat>
          <c:val>
            <c:numRef>
              <c:f>'Лист1'!$C$2:$C$7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'Лист1'!$D$1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'Лист1'!$A$2:$A$7</c:f>
              <c:strCache>
                <c:ptCount val="6"/>
                <c:pt idx="0">
                  <c:v>Факт 2014 г.</c:v>
                </c:pt>
                <c:pt idx="1">
                  <c:v>Факт 2015 г.</c:v>
                </c:pt>
                <c:pt idx="2">
                  <c:v>Бюджетные назначения 2016 г.</c:v>
                </c:pt>
                <c:pt idx="3">
                  <c:v>План 2017г.</c:v>
                </c:pt>
                <c:pt idx="4">
                  <c:v>План 2018г.</c:v>
                </c:pt>
                <c:pt idx="5">
                  <c:v>План 2019г.</c:v>
                </c:pt>
              </c:strCache>
            </c:strRef>
          </c:cat>
          <c:val>
            <c:numRef>
              <c:f>'Лист1'!$D$2:$D$7</c:f>
              <c:numCache>
                <c:formatCode>General</c:formatCode>
                <c:ptCount val="6"/>
              </c:numCache>
            </c:numRef>
          </c:val>
        </c:ser>
        <c:shape val="cylinder"/>
        <c:axId val="92128768"/>
        <c:axId val="92130688"/>
        <c:axId val="0"/>
      </c:bar3DChart>
      <c:catAx>
        <c:axId val="9212876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2130688"/>
        <c:crosses val="autoZero"/>
        <c:auto val="1"/>
        <c:lblAlgn val="ctr"/>
        <c:lblOffset val="100"/>
      </c:catAx>
      <c:valAx>
        <c:axId val="92130688"/>
        <c:scaling>
          <c:orientation val="minMax"/>
        </c:scaling>
        <c:axPos val="l"/>
        <c:majorGridlines/>
        <c:numFmt formatCode="General" sourceLinked="1"/>
        <c:tickLblPos val="nextTo"/>
        <c:crossAx val="92128768"/>
        <c:crosses val="autoZero"/>
        <c:crossBetween val="between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0.13889</cdr:x>
      <cdr:y>0.02381</cdr:y>
    </cdr:from>
    <cdr:to>
      <cdr:x>0.26389</cdr:x>
      <cdr:y>0.09524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76200"/>
          <a:ext cx="685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5604,3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0.29167</cdr:x>
      <cdr:y>0.07143</cdr:y>
    </cdr:from>
    <cdr:to>
      <cdr:x>0.43056</cdr:x>
      <cdr:y>0.16667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00200" y="228600"/>
          <a:ext cx="762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5131,1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0.43373</cdr:x>
      <cdr:y>0.16981</cdr:y>
    </cdr:from>
    <cdr:to>
      <cdr:x>0.54485</cdr:x>
      <cdr:y>0.24124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43200" y="685800"/>
          <a:ext cx="702733" cy="2884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4324,9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0.57831</cdr:x>
      <cdr:y>0.15094</cdr:y>
    </cdr:from>
    <cdr:to>
      <cdr:x>0.68942</cdr:x>
      <cdr:y>0.24618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57600" y="609600"/>
          <a:ext cx="702733" cy="384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4387,6</a:t>
          </a:r>
          <a:endParaRPr lang="ru-RU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0.1215</cdr:x>
      <cdr:y>0.1129</cdr:y>
    </cdr:from>
    <cdr:to>
      <cdr:x>0.20561</cdr:x>
      <cdr:y>0.16129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0600" y="533400"/>
          <a:ext cx="685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0.13084</cdr:x>
      <cdr:y>0.1129</cdr:y>
    </cdr:from>
    <cdr:to>
      <cdr:x>0.2243</cdr:x>
      <cdr:y>0.16129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66800" y="533400"/>
          <a:ext cx="762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1332,8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0.26168</cdr:x>
      <cdr:y>0.06452</cdr:y>
    </cdr:from>
    <cdr:to>
      <cdr:x>0.36449</cdr:x>
      <cdr:y>0.1129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33600" y="304800"/>
          <a:ext cx="838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1461,7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0.40187</cdr:x>
      <cdr:y>0.04839</cdr:y>
    </cdr:from>
    <cdr:to>
      <cdr:x>0.50467</cdr:x>
      <cdr:y>0.1129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276600" y="228600"/>
          <a:ext cx="838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1492,0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0.5514</cdr:x>
      <cdr:y>0.33871</cdr:y>
    </cdr:from>
    <cdr:to>
      <cdr:x>0.63551</cdr:x>
      <cdr:y>0.3871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495800" y="1600200"/>
          <a:ext cx="685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854,9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0.68224</cdr:x>
      <cdr:y>0.30645</cdr:y>
    </cdr:from>
    <cdr:to>
      <cdr:x>0.7757</cdr:x>
      <cdr:y>0.37097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562600" y="1447800"/>
          <a:ext cx="762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910,9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0.83178</cdr:x>
      <cdr:y>0.24194</cdr:y>
    </cdr:from>
    <cdr:to>
      <cdr:x>0.91589</cdr:x>
      <cdr:y>0.32258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781800" y="1143000"/>
          <a:ext cx="685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979,5</a:t>
          </a:r>
          <a:endParaRPr lang="ru-RU" sz="11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2/7/2017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" Type="http://schemas.openxmlformats.org/officeDocument/2006/relationships/image" Target="../media/image36.pn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" Type="http://schemas.openxmlformats.org/officeDocument/2006/relationships/image" Target="../media/image36.pn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" Type="http://schemas.openxmlformats.org/officeDocument/2006/relationships/image" Target="../media/image36.pn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9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0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48096" y="2739135"/>
            <a:ext cx="1346200" cy="943610"/>
          </a:xfrm>
          <a:custGeom>
            <a:avLst/>
            <a:gdLst/>
            <a:ahLst/>
            <a:cxnLst/>
            <a:rect l="l" t="t" r="r" b="b"/>
            <a:pathLst>
              <a:path w="1346200" h="943610">
                <a:moveTo>
                  <a:pt x="129031" y="392302"/>
                </a:moveTo>
                <a:lnTo>
                  <a:pt x="0" y="814324"/>
                </a:lnTo>
                <a:lnTo>
                  <a:pt x="422148" y="943356"/>
                </a:lnTo>
                <a:lnTo>
                  <a:pt x="348868" y="805688"/>
                </a:lnTo>
                <a:lnTo>
                  <a:pt x="867168" y="530098"/>
                </a:lnTo>
                <a:lnTo>
                  <a:pt x="202311" y="530098"/>
                </a:lnTo>
                <a:lnTo>
                  <a:pt x="129031" y="392302"/>
                </a:lnTo>
                <a:close/>
              </a:path>
              <a:path w="1346200" h="943610">
                <a:moveTo>
                  <a:pt x="1199260" y="0"/>
                </a:moveTo>
                <a:lnTo>
                  <a:pt x="202311" y="530098"/>
                </a:lnTo>
                <a:lnTo>
                  <a:pt x="867168" y="530098"/>
                </a:lnTo>
                <a:lnTo>
                  <a:pt x="1345819" y="275589"/>
                </a:lnTo>
                <a:lnTo>
                  <a:pt x="119926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48096" y="2739135"/>
            <a:ext cx="1346200" cy="943610"/>
          </a:xfrm>
          <a:custGeom>
            <a:avLst/>
            <a:gdLst/>
            <a:ahLst/>
            <a:cxnLst/>
            <a:rect l="l" t="t" r="r" b="b"/>
            <a:pathLst>
              <a:path w="1346200" h="943610">
                <a:moveTo>
                  <a:pt x="129031" y="392302"/>
                </a:moveTo>
                <a:lnTo>
                  <a:pt x="202311" y="530098"/>
                </a:lnTo>
                <a:lnTo>
                  <a:pt x="1199260" y="0"/>
                </a:lnTo>
                <a:lnTo>
                  <a:pt x="1345819" y="275589"/>
                </a:lnTo>
                <a:lnTo>
                  <a:pt x="348868" y="805688"/>
                </a:lnTo>
                <a:lnTo>
                  <a:pt x="422148" y="943356"/>
                </a:lnTo>
                <a:lnTo>
                  <a:pt x="0" y="814324"/>
                </a:lnTo>
                <a:lnTo>
                  <a:pt x="129031" y="392302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96660" y="4450588"/>
            <a:ext cx="1322705" cy="850900"/>
          </a:xfrm>
          <a:custGeom>
            <a:avLst/>
            <a:gdLst/>
            <a:ahLst/>
            <a:cxnLst/>
            <a:rect l="l" t="t" r="r" b="b"/>
            <a:pathLst>
              <a:path w="1322704" h="850900">
                <a:moveTo>
                  <a:pt x="1047360" y="440309"/>
                </a:moveTo>
                <a:lnTo>
                  <a:pt x="231139" y="440309"/>
                </a:lnTo>
                <a:lnTo>
                  <a:pt x="1197990" y="850646"/>
                </a:lnTo>
                <a:lnTo>
                  <a:pt x="1322578" y="557149"/>
                </a:lnTo>
                <a:lnTo>
                  <a:pt x="1047360" y="440309"/>
                </a:lnTo>
                <a:close/>
              </a:path>
              <a:path w="1322704" h="850900">
                <a:moveTo>
                  <a:pt x="418084" y="0"/>
                </a:moveTo>
                <a:lnTo>
                  <a:pt x="0" y="168910"/>
                </a:lnTo>
                <a:lnTo>
                  <a:pt x="168910" y="586994"/>
                </a:lnTo>
                <a:lnTo>
                  <a:pt x="231139" y="440309"/>
                </a:lnTo>
                <a:lnTo>
                  <a:pt x="1047360" y="440309"/>
                </a:lnTo>
                <a:lnTo>
                  <a:pt x="355726" y="146685"/>
                </a:lnTo>
                <a:lnTo>
                  <a:pt x="41808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96660" y="4450588"/>
            <a:ext cx="1322705" cy="850900"/>
          </a:xfrm>
          <a:custGeom>
            <a:avLst/>
            <a:gdLst/>
            <a:ahLst/>
            <a:cxnLst/>
            <a:rect l="l" t="t" r="r" b="b"/>
            <a:pathLst>
              <a:path w="1322704" h="850900">
                <a:moveTo>
                  <a:pt x="168910" y="586994"/>
                </a:moveTo>
                <a:lnTo>
                  <a:pt x="231139" y="440309"/>
                </a:lnTo>
                <a:lnTo>
                  <a:pt x="1197990" y="850646"/>
                </a:lnTo>
                <a:lnTo>
                  <a:pt x="1322578" y="557149"/>
                </a:lnTo>
                <a:lnTo>
                  <a:pt x="355726" y="146685"/>
                </a:lnTo>
                <a:lnTo>
                  <a:pt x="418084" y="0"/>
                </a:lnTo>
                <a:lnTo>
                  <a:pt x="0" y="168910"/>
                </a:lnTo>
                <a:lnTo>
                  <a:pt x="168910" y="58699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142875"/>
            <a:ext cx="2071624" cy="1685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7162" y="2214511"/>
            <a:ext cx="2286000" cy="3929379"/>
          </a:xfrm>
          <a:custGeom>
            <a:avLst/>
            <a:gdLst/>
            <a:ahLst/>
            <a:cxnLst/>
            <a:rect l="l" t="t" r="r" b="b"/>
            <a:pathLst>
              <a:path w="2286000" h="3929379">
                <a:moveTo>
                  <a:pt x="0" y="3929126"/>
                </a:moveTo>
                <a:lnTo>
                  <a:pt x="2286000" y="3929126"/>
                </a:lnTo>
                <a:lnTo>
                  <a:pt x="2286000" y="0"/>
                </a:lnTo>
                <a:lnTo>
                  <a:pt x="0" y="0"/>
                </a:lnTo>
                <a:lnTo>
                  <a:pt x="0" y="3929126"/>
                </a:lnTo>
                <a:close/>
              </a:path>
            </a:pathLst>
          </a:custGeom>
          <a:solidFill>
            <a:srgbClr val="D03BA9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5091" y="2212848"/>
            <a:ext cx="2289048" cy="393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7162" y="2214511"/>
            <a:ext cx="2286000" cy="3929379"/>
          </a:xfrm>
          <a:custGeom>
            <a:avLst/>
            <a:gdLst/>
            <a:ahLst/>
            <a:cxnLst/>
            <a:rect l="l" t="t" r="r" b="b"/>
            <a:pathLst>
              <a:path w="2286000" h="3929379">
                <a:moveTo>
                  <a:pt x="0" y="3929126"/>
                </a:moveTo>
                <a:lnTo>
                  <a:pt x="2286000" y="3929126"/>
                </a:lnTo>
                <a:lnTo>
                  <a:pt x="2286000" y="0"/>
                </a:lnTo>
                <a:lnTo>
                  <a:pt x="0" y="0"/>
                </a:lnTo>
                <a:lnTo>
                  <a:pt x="0" y="392912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79107" y="1371600"/>
            <a:ext cx="2564892" cy="29641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86626" y="1786001"/>
            <a:ext cx="1929130" cy="2143125"/>
          </a:xfrm>
          <a:custGeom>
            <a:avLst/>
            <a:gdLst/>
            <a:ahLst/>
            <a:cxnLst/>
            <a:rect l="l" t="t" r="r" b="b"/>
            <a:pathLst>
              <a:path w="1929129" h="2143125">
                <a:moveTo>
                  <a:pt x="0" y="2143125"/>
                </a:moveTo>
                <a:lnTo>
                  <a:pt x="1928876" y="2143125"/>
                </a:lnTo>
                <a:lnTo>
                  <a:pt x="1928876" y="0"/>
                </a:lnTo>
                <a:lnTo>
                  <a:pt x="0" y="0"/>
                </a:lnTo>
                <a:lnTo>
                  <a:pt x="0" y="214312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86626" y="1786001"/>
            <a:ext cx="1929130" cy="2143125"/>
          </a:xfrm>
          <a:custGeom>
            <a:avLst/>
            <a:gdLst/>
            <a:ahLst/>
            <a:cxnLst/>
            <a:rect l="l" t="t" r="r" b="b"/>
            <a:pathLst>
              <a:path w="1929129" h="2143125">
                <a:moveTo>
                  <a:pt x="0" y="2143125"/>
                </a:moveTo>
                <a:lnTo>
                  <a:pt x="1928876" y="2143125"/>
                </a:lnTo>
                <a:lnTo>
                  <a:pt x="1928876" y="0"/>
                </a:lnTo>
                <a:lnTo>
                  <a:pt x="0" y="0"/>
                </a:lnTo>
                <a:lnTo>
                  <a:pt x="0" y="21431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600443" y="3874008"/>
            <a:ext cx="2543555" cy="2819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786626" y="4214838"/>
            <a:ext cx="1929130" cy="2143125"/>
          </a:xfrm>
          <a:custGeom>
            <a:avLst/>
            <a:gdLst/>
            <a:ahLst/>
            <a:cxnLst/>
            <a:rect l="l" t="t" r="r" b="b"/>
            <a:pathLst>
              <a:path w="1929129" h="2143125">
                <a:moveTo>
                  <a:pt x="0" y="2143125"/>
                </a:moveTo>
                <a:lnTo>
                  <a:pt x="1928876" y="2143125"/>
                </a:lnTo>
                <a:lnTo>
                  <a:pt x="1928876" y="0"/>
                </a:lnTo>
                <a:lnTo>
                  <a:pt x="0" y="0"/>
                </a:lnTo>
                <a:lnTo>
                  <a:pt x="0" y="2143125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786626" y="4214838"/>
            <a:ext cx="1929130" cy="2143125"/>
          </a:xfrm>
          <a:custGeom>
            <a:avLst/>
            <a:gdLst/>
            <a:ahLst/>
            <a:cxnLst/>
            <a:rect l="l" t="t" r="r" b="b"/>
            <a:pathLst>
              <a:path w="1929129" h="2143125">
                <a:moveTo>
                  <a:pt x="0" y="2143125"/>
                </a:moveTo>
                <a:lnTo>
                  <a:pt x="1928876" y="2143125"/>
                </a:lnTo>
                <a:lnTo>
                  <a:pt x="1928876" y="0"/>
                </a:lnTo>
                <a:lnTo>
                  <a:pt x="0" y="0"/>
                </a:lnTo>
                <a:lnTo>
                  <a:pt x="0" y="21431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071748" y="2500248"/>
            <a:ext cx="2858135" cy="3215005"/>
          </a:xfrm>
          <a:custGeom>
            <a:avLst/>
            <a:gdLst/>
            <a:ahLst/>
            <a:cxnLst/>
            <a:rect l="l" t="t" r="r" b="b"/>
            <a:pathLst>
              <a:path w="2858135" h="3215004">
                <a:moveTo>
                  <a:pt x="1428750" y="0"/>
                </a:moveTo>
                <a:lnTo>
                  <a:pt x="1311573" y="5328"/>
                </a:lnTo>
                <a:lnTo>
                  <a:pt x="1197005" y="21039"/>
                </a:lnTo>
                <a:lnTo>
                  <a:pt x="1085413" y="46718"/>
                </a:lnTo>
                <a:lnTo>
                  <a:pt x="977164" y="81951"/>
                </a:lnTo>
                <a:lnTo>
                  <a:pt x="872626" y="126325"/>
                </a:lnTo>
                <a:lnTo>
                  <a:pt x="772168" y="179425"/>
                </a:lnTo>
                <a:lnTo>
                  <a:pt x="676156" y="240839"/>
                </a:lnTo>
                <a:lnTo>
                  <a:pt x="584959" y="310152"/>
                </a:lnTo>
                <a:lnTo>
                  <a:pt x="498945" y="386950"/>
                </a:lnTo>
                <a:lnTo>
                  <a:pt x="418480" y="470820"/>
                </a:lnTo>
                <a:lnTo>
                  <a:pt x="343934" y="561348"/>
                </a:lnTo>
                <a:lnTo>
                  <a:pt x="275673" y="658121"/>
                </a:lnTo>
                <a:lnTo>
                  <a:pt x="214065" y="760723"/>
                </a:lnTo>
                <a:lnTo>
                  <a:pt x="159479" y="868743"/>
                </a:lnTo>
                <a:lnTo>
                  <a:pt x="112281" y="981765"/>
                </a:lnTo>
                <a:lnTo>
                  <a:pt x="72841" y="1099377"/>
                </a:lnTo>
                <a:lnTo>
                  <a:pt x="41524" y="1221163"/>
                </a:lnTo>
                <a:lnTo>
                  <a:pt x="18700" y="1346712"/>
                </a:lnTo>
                <a:lnTo>
                  <a:pt x="4736" y="1475608"/>
                </a:lnTo>
                <a:lnTo>
                  <a:pt x="0" y="1607439"/>
                </a:lnTo>
                <a:lnTo>
                  <a:pt x="4736" y="1739268"/>
                </a:lnTo>
                <a:lnTo>
                  <a:pt x="18700" y="1868162"/>
                </a:lnTo>
                <a:lnTo>
                  <a:pt x="41524" y="1993707"/>
                </a:lnTo>
                <a:lnTo>
                  <a:pt x="72841" y="2115490"/>
                </a:lnTo>
                <a:lnTo>
                  <a:pt x="112282" y="2233096"/>
                </a:lnTo>
                <a:lnTo>
                  <a:pt x="159480" y="2346112"/>
                </a:lnTo>
                <a:lnTo>
                  <a:pt x="214067" y="2454125"/>
                </a:lnTo>
                <a:lnTo>
                  <a:pt x="275675" y="2556721"/>
                </a:lnTo>
                <a:lnTo>
                  <a:pt x="343937" y="2653485"/>
                </a:lnTo>
                <a:lnTo>
                  <a:pt x="418485" y="2744006"/>
                </a:lnTo>
                <a:lnTo>
                  <a:pt x="498951" y="2827868"/>
                </a:lnTo>
                <a:lnTo>
                  <a:pt x="584967" y="2904659"/>
                </a:lnTo>
                <a:lnTo>
                  <a:pt x="676165" y="2973965"/>
                </a:lnTo>
                <a:lnTo>
                  <a:pt x="772179" y="3035372"/>
                </a:lnTo>
                <a:lnTo>
                  <a:pt x="872639" y="3088466"/>
                </a:lnTo>
                <a:lnTo>
                  <a:pt x="977179" y="3132835"/>
                </a:lnTo>
                <a:lnTo>
                  <a:pt x="1085431" y="3168064"/>
                </a:lnTo>
                <a:lnTo>
                  <a:pt x="1197028" y="3193739"/>
                </a:lnTo>
                <a:lnTo>
                  <a:pt x="1311611" y="3209448"/>
                </a:lnTo>
                <a:lnTo>
                  <a:pt x="1428877" y="3214776"/>
                </a:lnTo>
                <a:lnTo>
                  <a:pt x="1546065" y="3209446"/>
                </a:lnTo>
                <a:lnTo>
                  <a:pt x="1660634" y="3193736"/>
                </a:lnTo>
                <a:lnTo>
                  <a:pt x="1772226" y="3168060"/>
                </a:lnTo>
                <a:lnTo>
                  <a:pt x="1880474" y="3132830"/>
                </a:lnTo>
                <a:lnTo>
                  <a:pt x="1985010" y="3088461"/>
                </a:lnTo>
                <a:lnTo>
                  <a:pt x="2085467" y="3035366"/>
                </a:lnTo>
                <a:lnTo>
                  <a:pt x="2181477" y="2973959"/>
                </a:lnTo>
                <a:lnTo>
                  <a:pt x="2272673" y="2904654"/>
                </a:lnTo>
                <a:lnTo>
                  <a:pt x="2358686" y="2827863"/>
                </a:lnTo>
                <a:lnTo>
                  <a:pt x="2439150" y="2744001"/>
                </a:lnTo>
                <a:lnTo>
                  <a:pt x="2513695" y="2653481"/>
                </a:lnTo>
                <a:lnTo>
                  <a:pt x="2581955" y="2556717"/>
                </a:lnTo>
                <a:lnTo>
                  <a:pt x="2643562" y="2454122"/>
                </a:lnTo>
                <a:lnTo>
                  <a:pt x="2698148" y="2346110"/>
                </a:lnTo>
                <a:lnTo>
                  <a:pt x="2745345" y="2233094"/>
                </a:lnTo>
                <a:lnTo>
                  <a:pt x="2784786" y="2115489"/>
                </a:lnTo>
                <a:lnTo>
                  <a:pt x="2816102" y="1993707"/>
                </a:lnTo>
                <a:lnTo>
                  <a:pt x="2838926" y="1868162"/>
                </a:lnTo>
                <a:lnTo>
                  <a:pt x="2852890" y="1739268"/>
                </a:lnTo>
                <a:lnTo>
                  <a:pt x="2857627" y="1607439"/>
                </a:lnTo>
                <a:lnTo>
                  <a:pt x="2852890" y="1475608"/>
                </a:lnTo>
                <a:lnTo>
                  <a:pt x="2838926" y="1346712"/>
                </a:lnTo>
                <a:lnTo>
                  <a:pt x="2816102" y="1221163"/>
                </a:lnTo>
                <a:lnTo>
                  <a:pt x="2784785" y="1099377"/>
                </a:lnTo>
                <a:lnTo>
                  <a:pt x="2745345" y="981765"/>
                </a:lnTo>
                <a:lnTo>
                  <a:pt x="2698147" y="868743"/>
                </a:lnTo>
                <a:lnTo>
                  <a:pt x="2643561" y="760723"/>
                </a:lnTo>
                <a:lnTo>
                  <a:pt x="2581953" y="658121"/>
                </a:lnTo>
                <a:lnTo>
                  <a:pt x="2513692" y="561348"/>
                </a:lnTo>
                <a:lnTo>
                  <a:pt x="2439146" y="470820"/>
                </a:lnTo>
                <a:lnTo>
                  <a:pt x="2358681" y="386950"/>
                </a:lnTo>
                <a:lnTo>
                  <a:pt x="2272667" y="310152"/>
                </a:lnTo>
                <a:lnTo>
                  <a:pt x="2181470" y="240839"/>
                </a:lnTo>
                <a:lnTo>
                  <a:pt x="2085458" y="179425"/>
                </a:lnTo>
                <a:lnTo>
                  <a:pt x="1985000" y="126325"/>
                </a:lnTo>
                <a:lnTo>
                  <a:pt x="1880462" y="81951"/>
                </a:lnTo>
                <a:lnTo>
                  <a:pt x="1772213" y="46718"/>
                </a:lnTo>
                <a:lnTo>
                  <a:pt x="1660621" y="21039"/>
                </a:lnTo>
                <a:lnTo>
                  <a:pt x="1546053" y="5328"/>
                </a:lnTo>
                <a:lnTo>
                  <a:pt x="1428750" y="0"/>
                </a:lnTo>
                <a:close/>
              </a:path>
            </a:pathLst>
          </a:custGeom>
          <a:solidFill>
            <a:srgbClr val="E36C09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071748" y="2500248"/>
            <a:ext cx="2858135" cy="3215005"/>
          </a:xfrm>
          <a:custGeom>
            <a:avLst/>
            <a:gdLst/>
            <a:ahLst/>
            <a:cxnLst/>
            <a:rect l="l" t="t" r="r" b="b"/>
            <a:pathLst>
              <a:path w="2858135" h="3215004">
                <a:moveTo>
                  <a:pt x="0" y="1607439"/>
                </a:moveTo>
                <a:lnTo>
                  <a:pt x="4736" y="1475608"/>
                </a:lnTo>
                <a:lnTo>
                  <a:pt x="18700" y="1346712"/>
                </a:lnTo>
                <a:lnTo>
                  <a:pt x="41524" y="1221163"/>
                </a:lnTo>
                <a:lnTo>
                  <a:pt x="72841" y="1099377"/>
                </a:lnTo>
                <a:lnTo>
                  <a:pt x="112281" y="981765"/>
                </a:lnTo>
                <a:lnTo>
                  <a:pt x="159479" y="868743"/>
                </a:lnTo>
                <a:lnTo>
                  <a:pt x="214065" y="760723"/>
                </a:lnTo>
                <a:lnTo>
                  <a:pt x="275673" y="658121"/>
                </a:lnTo>
                <a:lnTo>
                  <a:pt x="343934" y="561348"/>
                </a:lnTo>
                <a:lnTo>
                  <a:pt x="418480" y="470820"/>
                </a:lnTo>
                <a:lnTo>
                  <a:pt x="498945" y="386950"/>
                </a:lnTo>
                <a:lnTo>
                  <a:pt x="584959" y="310152"/>
                </a:lnTo>
                <a:lnTo>
                  <a:pt x="676156" y="240839"/>
                </a:lnTo>
                <a:lnTo>
                  <a:pt x="772168" y="179425"/>
                </a:lnTo>
                <a:lnTo>
                  <a:pt x="872626" y="126325"/>
                </a:lnTo>
                <a:lnTo>
                  <a:pt x="977164" y="81951"/>
                </a:lnTo>
                <a:lnTo>
                  <a:pt x="1085413" y="46718"/>
                </a:lnTo>
                <a:lnTo>
                  <a:pt x="1197005" y="21039"/>
                </a:lnTo>
                <a:lnTo>
                  <a:pt x="1311573" y="5328"/>
                </a:lnTo>
                <a:lnTo>
                  <a:pt x="1428750" y="0"/>
                </a:lnTo>
                <a:lnTo>
                  <a:pt x="1546053" y="5328"/>
                </a:lnTo>
                <a:lnTo>
                  <a:pt x="1660621" y="21039"/>
                </a:lnTo>
                <a:lnTo>
                  <a:pt x="1772213" y="46718"/>
                </a:lnTo>
                <a:lnTo>
                  <a:pt x="1880462" y="81951"/>
                </a:lnTo>
                <a:lnTo>
                  <a:pt x="1985000" y="126325"/>
                </a:lnTo>
                <a:lnTo>
                  <a:pt x="2085458" y="179425"/>
                </a:lnTo>
                <a:lnTo>
                  <a:pt x="2181470" y="240839"/>
                </a:lnTo>
                <a:lnTo>
                  <a:pt x="2272667" y="310152"/>
                </a:lnTo>
                <a:lnTo>
                  <a:pt x="2358681" y="386950"/>
                </a:lnTo>
                <a:lnTo>
                  <a:pt x="2439146" y="470820"/>
                </a:lnTo>
                <a:lnTo>
                  <a:pt x="2513692" y="561348"/>
                </a:lnTo>
                <a:lnTo>
                  <a:pt x="2581953" y="658121"/>
                </a:lnTo>
                <a:lnTo>
                  <a:pt x="2643561" y="760723"/>
                </a:lnTo>
                <a:lnTo>
                  <a:pt x="2698147" y="868743"/>
                </a:lnTo>
                <a:lnTo>
                  <a:pt x="2745345" y="981765"/>
                </a:lnTo>
                <a:lnTo>
                  <a:pt x="2784785" y="1099377"/>
                </a:lnTo>
                <a:lnTo>
                  <a:pt x="2816102" y="1221163"/>
                </a:lnTo>
                <a:lnTo>
                  <a:pt x="2838926" y="1346712"/>
                </a:lnTo>
                <a:lnTo>
                  <a:pt x="2852890" y="1475608"/>
                </a:lnTo>
                <a:lnTo>
                  <a:pt x="2857627" y="1607439"/>
                </a:lnTo>
                <a:lnTo>
                  <a:pt x="2852890" y="1739268"/>
                </a:lnTo>
                <a:lnTo>
                  <a:pt x="2838926" y="1868162"/>
                </a:lnTo>
                <a:lnTo>
                  <a:pt x="2816102" y="1993707"/>
                </a:lnTo>
                <a:lnTo>
                  <a:pt x="2784785" y="2115490"/>
                </a:lnTo>
                <a:lnTo>
                  <a:pt x="2745345" y="2233096"/>
                </a:lnTo>
                <a:lnTo>
                  <a:pt x="2698147" y="2346112"/>
                </a:lnTo>
                <a:lnTo>
                  <a:pt x="2643561" y="2454125"/>
                </a:lnTo>
                <a:lnTo>
                  <a:pt x="2581953" y="2556721"/>
                </a:lnTo>
                <a:lnTo>
                  <a:pt x="2513692" y="2653485"/>
                </a:lnTo>
                <a:lnTo>
                  <a:pt x="2439146" y="2744006"/>
                </a:lnTo>
                <a:lnTo>
                  <a:pt x="2358681" y="2827868"/>
                </a:lnTo>
                <a:lnTo>
                  <a:pt x="2272667" y="2904659"/>
                </a:lnTo>
                <a:lnTo>
                  <a:pt x="2181470" y="2973965"/>
                </a:lnTo>
                <a:lnTo>
                  <a:pt x="2085458" y="3035372"/>
                </a:lnTo>
                <a:lnTo>
                  <a:pt x="1985000" y="3088466"/>
                </a:lnTo>
                <a:lnTo>
                  <a:pt x="1880462" y="3132835"/>
                </a:lnTo>
                <a:lnTo>
                  <a:pt x="1772213" y="3168064"/>
                </a:lnTo>
                <a:lnTo>
                  <a:pt x="1660621" y="3193739"/>
                </a:lnTo>
                <a:lnTo>
                  <a:pt x="1546053" y="3209448"/>
                </a:lnTo>
                <a:lnTo>
                  <a:pt x="1428877" y="3214776"/>
                </a:lnTo>
                <a:lnTo>
                  <a:pt x="1311573" y="3209446"/>
                </a:lnTo>
                <a:lnTo>
                  <a:pt x="1197005" y="3193736"/>
                </a:lnTo>
                <a:lnTo>
                  <a:pt x="1085413" y="3168060"/>
                </a:lnTo>
                <a:lnTo>
                  <a:pt x="977164" y="3132830"/>
                </a:lnTo>
                <a:lnTo>
                  <a:pt x="872626" y="3088461"/>
                </a:lnTo>
                <a:lnTo>
                  <a:pt x="772168" y="3035366"/>
                </a:lnTo>
                <a:lnTo>
                  <a:pt x="676156" y="2973959"/>
                </a:lnTo>
                <a:lnTo>
                  <a:pt x="584959" y="2904654"/>
                </a:lnTo>
                <a:lnTo>
                  <a:pt x="498945" y="2827863"/>
                </a:lnTo>
                <a:lnTo>
                  <a:pt x="418480" y="2744001"/>
                </a:lnTo>
                <a:lnTo>
                  <a:pt x="343934" y="2653481"/>
                </a:lnTo>
                <a:lnTo>
                  <a:pt x="275673" y="2556717"/>
                </a:lnTo>
                <a:lnTo>
                  <a:pt x="214065" y="2454122"/>
                </a:lnTo>
                <a:lnTo>
                  <a:pt x="159479" y="2346110"/>
                </a:lnTo>
                <a:lnTo>
                  <a:pt x="112281" y="2233094"/>
                </a:lnTo>
                <a:lnTo>
                  <a:pt x="72841" y="2115489"/>
                </a:lnTo>
                <a:lnTo>
                  <a:pt x="41524" y="1993707"/>
                </a:lnTo>
                <a:lnTo>
                  <a:pt x="18700" y="1868162"/>
                </a:lnTo>
                <a:lnTo>
                  <a:pt x="4736" y="1739268"/>
                </a:lnTo>
                <a:lnTo>
                  <a:pt x="0" y="160743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43123" y="3714750"/>
            <a:ext cx="571500" cy="714375"/>
          </a:xfrm>
          <a:custGeom>
            <a:avLst/>
            <a:gdLst/>
            <a:ahLst/>
            <a:cxnLst/>
            <a:rect l="l" t="t" r="r" b="b"/>
            <a:pathLst>
              <a:path w="571500" h="714375">
                <a:moveTo>
                  <a:pt x="285750" y="0"/>
                </a:moveTo>
                <a:lnTo>
                  <a:pt x="285750" y="178562"/>
                </a:lnTo>
                <a:lnTo>
                  <a:pt x="0" y="178562"/>
                </a:lnTo>
                <a:lnTo>
                  <a:pt x="0" y="535813"/>
                </a:lnTo>
                <a:lnTo>
                  <a:pt x="285750" y="535813"/>
                </a:lnTo>
                <a:lnTo>
                  <a:pt x="285750" y="714375"/>
                </a:lnTo>
                <a:lnTo>
                  <a:pt x="571500" y="357250"/>
                </a:lnTo>
                <a:lnTo>
                  <a:pt x="2857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643123" y="3714750"/>
            <a:ext cx="571500" cy="714375"/>
          </a:xfrm>
          <a:custGeom>
            <a:avLst/>
            <a:gdLst/>
            <a:ahLst/>
            <a:cxnLst/>
            <a:rect l="l" t="t" r="r" b="b"/>
            <a:pathLst>
              <a:path w="571500" h="714375">
                <a:moveTo>
                  <a:pt x="0" y="178562"/>
                </a:moveTo>
                <a:lnTo>
                  <a:pt x="285750" y="178562"/>
                </a:lnTo>
                <a:lnTo>
                  <a:pt x="285750" y="0"/>
                </a:lnTo>
                <a:lnTo>
                  <a:pt x="571500" y="357250"/>
                </a:lnTo>
                <a:lnTo>
                  <a:pt x="285750" y="714375"/>
                </a:lnTo>
                <a:lnTo>
                  <a:pt x="285750" y="535813"/>
                </a:lnTo>
                <a:lnTo>
                  <a:pt x="0" y="535813"/>
                </a:lnTo>
                <a:lnTo>
                  <a:pt x="0" y="17856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" name="TextBox 47"/>
          <p:cNvSpPr txBox="1"/>
          <p:nvPr/>
        </p:nvSpPr>
        <p:spPr>
          <a:xfrm>
            <a:off x="2514600" y="533400"/>
            <a:ext cx="525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Бюджет для граждан на 2017 год и плановый период 2018 и 2019 г.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9600" y="2819400"/>
            <a:ext cx="1905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Прогноз социально-экономического развития Синегорского сельского поселения на  2017-2019 годы</a:t>
            </a:r>
            <a:endParaRPr lang="ru-RU" sz="16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276600" y="3352800"/>
            <a:ext cx="2362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Основа формирования проекта бюджета на 2017 год и плановый период 2018 и 2019 г.</a:t>
            </a:r>
            <a:endParaRPr lang="ru-RU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858000" y="1981200"/>
            <a:ext cx="1752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Arial Black" pitchFamily="34" charset="0"/>
              </a:rPr>
              <a:t>Основные направления бюджета и налоговой политики на   2017 – 2019 годы (Постановление     № 235 от 21.11.2016г.)</a:t>
            </a:r>
            <a:endParaRPr lang="ru-RU" sz="1200" b="1" dirty="0">
              <a:latin typeface="Arial Black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858000" y="4648200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 Black" pitchFamily="34" charset="0"/>
              </a:rPr>
              <a:t>Муниципальные программы </a:t>
            </a:r>
            <a:r>
              <a:rPr lang="ru-RU" sz="1200" dirty="0" err="1" smtClean="0">
                <a:latin typeface="Arial Black" pitchFamily="34" charset="0"/>
              </a:rPr>
              <a:t>Синегорского</a:t>
            </a:r>
            <a:r>
              <a:rPr lang="ru-RU" sz="1200" dirty="0" smtClean="0">
                <a:latin typeface="Arial Black" pitchFamily="34" charset="0"/>
              </a:rPr>
              <a:t> сельского поселения</a:t>
            </a:r>
            <a:endParaRPr lang="ru-RU" sz="1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24000" y="228600"/>
            <a:ext cx="5945505" cy="8648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Ра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120" dirty="0">
                <a:solidFill>
                  <a:srgbClr val="006FC0"/>
                </a:solidFill>
                <a:latin typeface="Times New Roman"/>
                <a:cs typeface="Times New Roman"/>
              </a:rPr>
              <a:t>х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ды м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но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б</a:t>
            </a:r>
            <a:r>
              <a:rPr sz="2800" b="1" spc="-180" dirty="0">
                <a:solidFill>
                  <a:srgbClr val="006FC0"/>
                </a:solidFill>
                <a:latin typeface="Times New Roman"/>
                <a:cs typeface="Times New Roman"/>
              </a:rPr>
              <a:t>ю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</a:t>
            </a:r>
            <a:r>
              <a:rPr sz="2800" b="1" spc="-65" dirty="0">
                <a:solidFill>
                  <a:srgbClr val="006FC0"/>
                </a:solidFill>
                <a:latin typeface="Times New Roman"/>
                <a:cs typeface="Times New Roman"/>
              </a:rPr>
              <a:t>ж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а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ч</a:t>
            </a:r>
            <a:r>
              <a:rPr sz="28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те</a:t>
            </a:r>
            <a:endParaRPr sz="2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на ду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ш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у</a:t>
            </a:r>
            <a:r>
              <a:rPr sz="28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на</a:t>
            </a:r>
            <a:r>
              <a:rPr sz="2800" b="1" spc="1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еле</a:t>
            </a:r>
            <a:r>
              <a:rPr sz="2800" b="1" spc="-35" dirty="0">
                <a:solidFill>
                  <a:srgbClr val="006FC0"/>
                </a:solidFill>
                <a:latin typeface="Times New Roman"/>
                <a:cs typeface="Times New Roman"/>
              </a:rPr>
              <a:t>н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ия</a:t>
            </a:r>
            <a:r>
              <a:rPr sz="28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2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0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1</a:t>
            </a:r>
            <a:r>
              <a:rPr lang="ru-RU"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7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ду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1519" y="2185416"/>
            <a:ext cx="1673352" cy="10149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09268" y="2453259"/>
            <a:ext cx="92329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dirty="0" smtClean="0">
                <a:solidFill>
                  <a:srgbClr val="DBEDF4"/>
                </a:solidFill>
                <a:latin typeface="Times New Roman"/>
                <a:cs typeface="Times New Roman"/>
              </a:rPr>
              <a:t>2060,7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б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ля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в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04288" y="2185416"/>
            <a:ext cx="1673352" cy="10149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848736" y="2346578"/>
            <a:ext cx="630555" cy="652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lang="ru-RU" sz="1400" b="1" dirty="0" smtClean="0">
                <a:solidFill>
                  <a:srgbClr val="DBEDF4"/>
                </a:solidFill>
                <a:latin typeface="Times New Roman"/>
                <a:cs typeface="Times New Roman"/>
              </a:rPr>
              <a:t>171,7</a:t>
            </a:r>
            <a:endParaRPr sz="1400" dirty="0">
              <a:latin typeface="Times New Roman"/>
              <a:cs typeface="Times New Roman"/>
            </a:endParaRPr>
          </a:p>
          <a:p>
            <a:pPr marL="53340" marR="6350" indent="-41275">
              <a:lnSpc>
                <a:spcPct val="100000"/>
              </a:lnSpc>
            </a:pP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б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ля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в м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сяц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703064" y="3779520"/>
            <a:ext cx="3354324" cy="7787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77055" y="2185416"/>
            <a:ext cx="4887467" cy="10104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899152" y="2346578"/>
            <a:ext cx="2846070" cy="652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-635" algn="ctr">
              <a:lnSpc>
                <a:spcPct val="100000"/>
              </a:lnSpc>
            </a:pP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</a:t>
            </a:r>
            <a:r>
              <a:rPr sz="1400" b="1" spc="-25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spc="-45" dirty="0">
                <a:solidFill>
                  <a:srgbClr val="DBEDF4"/>
                </a:solidFill>
                <a:latin typeface="Times New Roman"/>
                <a:cs typeface="Times New Roman"/>
              </a:rPr>
              <a:t>х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35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в</a:t>
            </a:r>
            <a:r>
              <a:rPr sz="1400" b="1" spc="-5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м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spc="5" dirty="0">
                <a:solidFill>
                  <a:srgbClr val="DBEDF4"/>
                </a:solidFill>
                <a:latin typeface="Times New Roman"/>
                <a:cs typeface="Times New Roman"/>
              </a:rPr>
              <a:t>т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1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б</a:t>
            </a:r>
            <a:r>
              <a:rPr sz="1400" b="1" spc="-90" dirty="0">
                <a:solidFill>
                  <a:srgbClr val="DBEDF4"/>
                </a:solidFill>
                <a:latin typeface="Times New Roman"/>
                <a:cs typeface="Times New Roman"/>
              </a:rPr>
              <a:t>ю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ж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т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 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ин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орс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к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10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ельс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к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п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10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елен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я 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п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spc="-45" dirty="0">
                <a:solidFill>
                  <a:srgbClr val="DBEDF4"/>
                </a:solidFill>
                <a:latin typeface="Times New Roman"/>
                <a:cs typeface="Times New Roman"/>
              </a:rPr>
              <a:t>х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т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ся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</a:t>
            </a:r>
            <a:r>
              <a:rPr sz="1400" b="1" spc="1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1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гра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ж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дан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24000" y="228600"/>
            <a:ext cx="5945505" cy="8648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Ра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120" dirty="0">
                <a:solidFill>
                  <a:srgbClr val="006FC0"/>
                </a:solidFill>
                <a:latin typeface="Times New Roman"/>
                <a:cs typeface="Times New Roman"/>
              </a:rPr>
              <a:t>х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ды м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но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б</a:t>
            </a:r>
            <a:r>
              <a:rPr sz="2800" b="1" spc="-180" dirty="0">
                <a:solidFill>
                  <a:srgbClr val="006FC0"/>
                </a:solidFill>
                <a:latin typeface="Times New Roman"/>
                <a:cs typeface="Times New Roman"/>
              </a:rPr>
              <a:t>ю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</a:t>
            </a:r>
            <a:r>
              <a:rPr sz="2800" b="1" spc="-65" dirty="0">
                <a:solidFill>
                  <a:srgbClr val="006FC0"/>
                </a:solidFill>
                <a:latin typeface="Times New Roman"/>
                <a:cs typeface="Times New Roman"/>
              </a:rPr>
              <a:t>ж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а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ч</a:t>
            </a:r>
            <a:r>
              <a:rPr sz="28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те</a:t>
            </a:r>
            <a:endParaRPr sz="2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на ду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ш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у</a:t>
            </a:r>
            <a:r>
              <a:rPr sz="28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на</a:t>
            </a:r>
            <a:r>
              <a:rPr sz="2800" b="1" spc="1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еле</a:t>
            </a:r>
            <a:r>
              <a:rPr sz="2800" b="1" spc="-35" dirty="0">
                <a:solidFill>
                  <a:srgbClr val="006FC0"/>
                </a:solidFill>
                <a:latin typeface="Times New Roman"/>
                <a:cs typeface="Times New Roman"/>
              </a:rPr>
              <a:t>н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ия</a:t>
            </a:r>
            <a:r>
              <a:rPr sz="28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2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0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1</a:t>
            </a:r>
            <a:r>
              <a:rPr lang="ru-RU"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8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ду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1519" y="2185416"/>
            <a:ext cx="1673352" cy="10149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09268" y="2453259"/>
            <a:ext cx="92329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dirty="0" smtClean="0">
                <a:solidFill>
                  <a:srgbClr val="DBEDF4"/>
                </a:solidFill>
                <a:latin typeface="Times New Roman"/>
                <a:cs typeface="Times New Roman"/>
              </a:rPr>
              <a:t>1720,5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б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ля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в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04288" y="2185416"/>
            <a:ext cx="1673352" cy="10149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848736" y="2346578"/>
            <a:ext cx="630555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lang="ru-RU" sz="1400" b="1" dirty="0" smtClean="0">
                <a:solidFill>
                  <a:srgbClr val="DBEDF4"/>
                </a:solidFill>
                <a:latin typeface="Times New Roman"/>
                <a:cs typeface="Times New Roman"/>
              </a:rPr>
              <a:t>143,4</a:t>
            </a:r>
            <a:endParaRPr sz="1400" dirty="0">
              <a:latin typeface="Times New Roman"/>
              <a:cs typeface="Times New Roman"/>
            </a:endParaRPr>
          </a:p>
          <a:p>
            <a:pPr marL="53340" marR="6350" indent="-41275">
              <a:lnSpc>
                <a:spcPct val="100000"/>
              </a:lnSpc>
            </a:pP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б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ля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в м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сяц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703064" y="3779520"/>
            <a:ext cx="3354324" cy="7787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77055" y="2185416"/>
            <a:ext cx="4887467" cy="10104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899152" y="2346578"/>
            <a:ext cx="2846070" cy="652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-635" algn="ctr">
              <a:lnSpc>
                <a:spcPct val="100000"/>
              </a:lnSpc>
            </a:pP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</a:t>
            </a:r>
            <a:r>
              <a:rPr sz="1400" b="1" spc="-25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spc="-45" dirty="0">
                <a:solidFill>
                  <a:srgbClr val="DBEDF4"/>
                </a:solidFill>
                <a:latin typeface="Times New Roman"/>
                <a:cs typeface="Times New Roman"/>
              </a:rPr>
              <a:t>х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35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в</a:t>
            </a:r>
            <a:r>
              <a:rPr sz="1400" b="1" spc="-5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м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spc="5" dirty="0">
                <a:solidFill>
                  <a:srgbClr val="DBEDF4"/>
                </a:solidFill>
                <a:latin typeface="Times New Roman"/>
                <a:cs typeface="Times New Roman"/>
              </a:rPr>
              <a:t>т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1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б</a:t>
            </a:r>
            <a:r>
              <a:rPr sz="1400" b="1" spc="-90" dirty="0">
                <a:solidFill>
                  <a:srgbClr val="DBEDF4"/>
                </a:solidFill>
                <a:latin typeface="Times New Roman"/>
                <a:cs typeface="Times New Roman"/>
              </a:rPr>
              <a:t>ю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ж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т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 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ин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орс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к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10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ельс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к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п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10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елен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я 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п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spc="-45" dirty="0">
                <a:solidFill>
                  <a:srgbClr val="DBEDF4"/>
                </a:solidFill>
                <a:latin typeface="Times New Roman"/>
                <a:cs typeface="Times New Roman"/>
              </a:rPr>
              <a:t>х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т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ся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</a:t>
            </a:r>
            <a:r>
              <a:rPr sz="1400" b="1" spc="1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1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гра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ж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дан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24000" y="228600"/>
            <a:ext cx="5945505" cy="8648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Ра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120" dirty="0">
                <a:solidFill>
                  <a:srgbClr val="006FC0"/>
                </a:solidFill>
                <a:latin typeface="Times New Roman"/>
                <a:cs typeface="Times New Roman"/>
              </a:rPr>
              <a:t>х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ды м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но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б</a:t>
            </a:r>
            <a:r>
              <a:rPr sz="2800" b="1" spc="-180" dirty="0">
                <a:solidFill>
                  <a:srgbClr val="006FC0"/>
                </a:solidFill>
                <a:latin typeface="Times New Roman"/>
                <a:cs typeface="Times New Roman"/>
              </a:rPr>
              <a:t>ю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</a:t>
            </a:r>
            <a:r>
              <a:rPr sz="2800" b="1" spc="-65" dirty="0">
                <a:solidFill>
                  <a:srgbClr val="006FC0"/>
                </a:solidFill>
                <a:latin typeface="Times New Roman"/>
                <a:cs typeface="Times New Roman"/>
              </a:rPr>
              <a:t>ж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а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ч</a:t>
            </a:r>
            <a:r>
              <a:rPr sz="28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те</a:t>
            </a:r>
            <a:endParaRPr sz="2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на ду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ш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у</a:t>
            </a:r>
            <a:r>
              <a:rPr sz="28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на</a:t>
            </a:r>
            <a:r>
              <a:rPr sz="2800" b="1" spc="1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еле</a:t>
            </a:r>
            <a:r>
              <a:rPr sz="2800" b="1" spc="-35" dirty="0">
                <a:solidFill>
                  <a:srgbClr val="006FC0"/>
                </a:solidFill>
                <a:latin typeface="Times New Roman"/>
                <a:cs typeface="Times New Roman"/>
              </a:rPr>
              <a:t>н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ия</a:t>
            </a:r>
            <a:r>
              <a:rPr sz="28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2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0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1</a:t>
            </a:r>
            <a:r>
              <a:rPr lang="ru-RU"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9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ду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1519" y="2185416"/>
            <a:ext cx="1673352" cy="10149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09268" y="2453259"/>
            <a:ext cx="92329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dirty="0" smtClean="0">
                <a:solidFill>
                  <a:srgbClr val="DBEDF4"/>
                </a:solidFill>
                <a:latin typeface="Times New Roman"/>
                <a:cs typeface="Times New Roman"/>
              </a:rPr>
              <a:t>1721,1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б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ля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в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04288" y="2185416"/>
            <a:ext cx="1673352" cy="10149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848736" y="2346578"/>
            <a:ext cx="630555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lang="ru-RU" sz="1400" b="1" dirty="0" smtClean="0">
                <a:solidFill>
                  <a:srgbClr val="DBEDF4"/>
                </a:solidFill>
                <a:latin typeface="Times New Roman"/>
                <a:cs typeface="Times New Roman"/>
              </a:rPr>
              <a:t>143,4</a:t>
            </a:r>
            <a:endParaRPr sz="1400" dirty="0">
              <a:latin typeface="Times New Roman"/>
              <a:cs typeface="Times New Roman"/>
            </a:endParaRPr>
          </a:p>
          <a:p>
            <a:pPr marL="53340" marR="6350" indent="-41275">
              <a:lnSpc>
                <a:spcPct val="100000"/>
              </a:lnSpc>
            </a:pP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б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ля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в м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сяц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703064" y="3779520"/>
            <a:ext cx="3354324" cy="7787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77055" y="2185416"/>
            <a:ext cx="4887467" cy="10104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899152" y="2346578"/>
            <a:ext cx="2846070" cy="652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-635" algn="ctr">
              <a:lnSpc>
                <a:spcPct val="100000"/>
              </a:lnSpc>
            </a:pP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</a:t>
            </a:r>
            <a:r>
              <a:rPr sz="1400" b="1" spc="-25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spc="-45" dirty="0">
                <a:solidFill>
                  <a:srgbClr val="DBEDF4"/>
                </a:solidFill>
                <a:latin typeface="Times New Roman"/>
                <a:cs typeface="Times New Roman"/>
              </a:rPr>
              <a:t>х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35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в</a:t>
            </a:r>
            <a:r>
              <a:rPr sz="1400" b="1" spc="-5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м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spc="5" dirty="0">
                <a:solidFill>
                  <a:srgbClr val="DBEDF4"/>
                </a:solidFill>
                <a:latin typeface="Times New Roman"/>
                <a:cs typeface="Times New Roman"/>
              </a:rPr>
              <a:t>т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1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б</a:t>
            </a:r>
            <a:r>
              <a:rPr sz="1400" b="1" spc="-90" dirty="0">
                <a:solidFill>
                  <a:srgbClr val="DBEDF4"/>
                </a:solidFill>
                <a:latin typeface="Times New Roman"/>
                <a:cs typeface="Times New Roman"/>
              </a:rPr>
              <a:t>ю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ж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т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 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ин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орс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к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10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ельс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к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п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10" dirty="0">
                <a:solidFill>
                  <a:srgbClr val="DBEDF4"/>
                </a:solidFill>
                <a:latin typeface="Times New Roman"/>
                <a:cs typeface="Times New Roman"/>
              </a:rPr>
              <a:t>с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елен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я 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п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р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spc="-45" dirty="0">
                <a:solidFill>
                  <a:srgbClr val="DBEDF4"/>
                </a:solidFill>
                <a:latin typeface="Times New Roman"/>
                <a:cs typeface="Times New Roman"/>
              </a:rPr>
              <a:t>х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spc="15" dirty="0">
                <a:solidFill>
                  <a:srgbClr val="DBEDF4"/>
                </a:solidFill>
                <a:latin typeface="Times New Roman"/>
                <a:cs typeface="Times New Roman"/>
              </a:rPr>
              <a:t>т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ся</a:t>
            </a:r>
            <a:r>
              <a:rPr sz="1400" b="1" spc="-2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</a:t>
            </a:r>
            <a:r>
              <a:rPr sz="1400" b="1" spc="10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spc="-30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40" dirty="0">
                <a:solidFill>
                  <a:srgbClr val="DBEDF4"/>
                </a:solidFill>
                <a:latin typeface="Times New Roman"/>
                <a:cs typeface="Times New Roman"/>
              </a:rPr>
              <a:t>г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о</a:t>
            </a:r>
            <a:r>
              <a:rPr sz="1400" b="1" spc="-15" dirty="0">
                <a:solidFill>
                  <a:srgbClr val="DBEDF4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гра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ж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дан</a:t>
            </a:r>
            <a:r>
              <a:rPr sz="1400" b="1" spc="-10" dirty="0">
                <a:solidFill>
                  <a:srgbClr val="DBEDF4"/>
                </a:solidFill>
                <a:latin typeface="Times New Roman"/>
                <a:cs typeface="Times New Roman"/>
              </a:rPr>
              <a:t>и</a:t>
            </a:r>
            <a:r>
              <a:rPr sz="1400" b="1" spc="-5" dirty="0">
                <a:solidFill>
                  <a:srgbClr val="DBEDF4"/>
                </a:solidFill>
                <a:latin typeface="Times New Roman"/>
                <a:cs typeface="Times New Roman"/>
              </a:rPr>
              <a:t>н</a:t>
            </a:r>
            <a:r>
              <a:rPr sz="1400" b="1" dirty="0">
                <a:solidFill>
                  <a:srgbClr val="DBEDF4"/>
                </a:solidFill>
                <a:latin typeface="Times New Roman"/>
                <a:cs typeface="Times New Roman"/>
              </a:rPr>
              <a:t>а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14287" y="1571625"/>
            <a:ext cx="8713470" cy="5113020"/>
          </a:xfrm>
          <a:custGeom>
            <a:avLst/>
            <a:gdLst/>
            <a:ahLst/>
            <a:cxnLst/>
            <a:rect l="l" t="t" r="r" b="b"/>
            <a:pathLst>
              <a:path w="8713470" h="5113020">
                <a:moveTo>
                  <a:pt x="0" y="2556256"/>
                </a:moveTo>
                <a:lnTo>
                  <a:pt x="14441" y="2346609"/>
                </a:lnTo>
                <a:lnTo>
                  <a:pt x="57017" y="2141629"/>
                </a:lnTo>
                <a:lnTo>
                  <a:pt x="126608" y="1941974"/>
                </a:lnTo>
                <a:lnTo>
                  <a:pt x="222092" y="1748300"/>
                </a:lnTo>
                <a:lnTo>
                  <a:pt x="342348" y="1561266"/>
                </a:lnTo>
                <a:lnTo>
                  <a:pt x="486254" y="1381530"/>
                </a:lnTo>
                <a:lnTo>
                  <a:pt x="652690" y="1209751"/>
                </a:lnTo>
                <a:lnTo>
                  <a:pt x="840535" y="1046585"/>
                </a:lnTo>
                <a:lnTo>
                  <a:pt x="1048667" y="892692"/>
                </a:lnTo>
                <a:lnTo>
                  <a:pt x="1275965" y="748728"/>
                </a:lnTo>
                <a:lnTo>
                  <a:pt x="1521309" y="615352"/>
                </a:lnTo>
                <a:lnTo>
                  <a:pt x="1783576" y="493223"/>
                </a:lnTo>
                <a:lnTo>
                  <a:pt x="2061646" y="382997"/>
                </a:lnTo>
                <a:lnTo>
                  <a:pt x="2354398" y="285333"/>
                </a:lnTo>
                <a:lnTo>
                  <a:pt x="2660711" y="200890"/>
                </a:lnTo>
                <a:lnTo>
                  <a:pt x="2979463" y="130324"/>
                </a:lnTo>
                <a:lnTo>
                  <a:pt x="3309533" y="74294"/>
                </a:lnTo>
                <a:lnTo>
                  <a:pt x="3649800" y="33458"/>
                </a:lnTo>
                <a:lnTo>
                  <a:pt x="3999144" y="8474"/>
                </a:lnTo>
                <a:lnTo>
                  <a:pt x="4356442" y="0"/>
                </a:lnTo>
                <a:lnTo>
                  <a:pt x="4713741" y="8474"/>
                </a:lnTo>
                <a:lnTo>
                  <a:pt x="5063086" y="33458"/>
                </a:lnTo>
                <a:lnTo>
                  <a:pt x="5403354" y="74294"/>
                </a:lnTo>
                <a:lnTo>
                  <a:pt x="5733426" y="130324"/>
                </a:lnTo>
                <a:lnTo>
                  <a:pt x="6052180" y="200890"/>
                </a:lnTo>
                <a:lnTo>
                  <a:pt x="6358495" y="285333"/>
                </a:lnTo>
                <a:lnTo>
                  <a:pt x="6651249" y="382997"/>
                </a:lnTo>
                <a:lnTo>
                  <a:pt x="6929322" y="493223"/>
                </a:lnTo>
                <a:lnTo>
                  <a:pt x="7191592" y="615352"/>
                </a:lnTo>
                <a:lnTo>
                  <a:pt x="7436939" y="748728"/>
                </a:lnTo>
                <a:lnTo>
                  <a:pt x="7664240" y="892692"/>
                </a:lnTo>
                <a:lnTo>
                  <a:pt x="7872374" y="1046585"/>
                </a:lnTo>
                <a:lnTo>
                  <a:pt x="8060222" y="1209751"/>
                </a:lnTo>
                <a:lnTo>
                  <a:pt x="8226660" y="1381530"/>
                </a:lnTo>
                <a:lnTo>
                  <a:pt x="8370569" y="1561266"/>
                </a:lnTo>
                <a:lnTo>
                  <a:pt x="8490827" y="1748300"/>
                </a:lnTo>
                <a:lnTo>
                  <a:pt x="8586312" y="1941974"/>
                </a:lnTo>
                <a:lnTo>
                  <a:pt x="8655904" y="2141629"/>
                </a:lnTo>
                <a:lnTo>
                  <a:pt x="8698482" y="2346609"/>
                </a:lnTo>
                <a:lnTo>
                  <a:pt x="8712923" y="2556256"/>
                </a:lnTo>
                <a:lnTo>
                  <a:pt x="8698482" y="2765919"/>
                </a:lnTo>
                <a:lnTo>
                  <a:pt x="8655904" y="2970914"/>
                </a:lnTo>
                <a:lnTo>
                  <a:pt x="8586312" y="3170582"/>
                </a:lnTo>
                <a:lnTo>
                  <a:pt x="8490827" y="3364265"/>
                </a:lnTo>
                <a:lnTo>
                  <a:pt x="8370569" y="3551306"/>
                </a:lnTo>
                <a:lnTo>
                  <a:pt x="8226660" y="3731048"/>
                </a:lnTo>
                <a:lnTo>
                  <a:pt x="8060222" y="3902831"/>
                </a:lnTo>
                <a:lnTo>
                  <a:pt x="7872374" y="4065999"/>
                </a:lnTo>
                <a:lnTo>
                  <a:pt x="7664240" y="4219893"/>
                </a:lnTo>
                <a:lnTo>
                  <a:pt x="7436939" y="4363856"/>
                </a:lnTo>
                <a:lnTo>
                  <a:pt x="7191592" y="4497230"/>
                </a:lnTo>
                <a:lnTo>
                  <a:pt x="6929322" y="4619358"/>
                </a:lnTo>
                <a:lnTo>
                  <a:pt x="6651249" y="4729581"/>
                </a:lnTo>
                <a:lnTo>
                  <a:pt x="6358495" y="4827241"/>
                </a:lnTo>
                <a:lnTo>
                  <a:pt x="6052180" y="4911682"/>
                </a:lnTo>
                <a:lnTo>
                  <a:pt x="5733426" y="4982245"/>
                </a:lnTo>
                <a:lnTo>
                  <a:pt x="5403354" y="5038272"/>
                </a:lnTo>
                <a:lnTo>
                  <a:pt x="5063086" y="5079106"/>
                </a:lnTo>
                <a:lnTo>
                  <a:pt x="4713741" y="5104089"/>
                </a:lnTo>
                <a:lnTo>
                  <a:pt x="4356442" y="5112562"/>
                </a:lnTo>
                <a:lnTo>
                  <a:pt x="3999144" y="5104089"/>
                </a:lnTo>
                <a:lnTo>
                  <a:pt x="3649800" y="5079106"/>
                </a:lnTo>
                <a:lnTo>
                  <a:pt x="3309533" y="5038272"/>
                </a:lnTo>
                <a:lnTo>
                  <a:pt x="2979463" y="4982245"/>
                </a:lnTo>
                <a:lnTo>
                  <a:pt x="2660711" y="4911682"/>
                </a:lnTo>
                <a:lnTo>
                  <a:pt x="2354398" y="4827241"/>
                </a:lnTo>
                <a:lnTo>
                  <a:pt x="2061646" y="4729581"/>
                </a:lnTo>
                <a:lnTo>
                  <a:pt x="1783576" y="4619358"/>
                </a:lnTo>
                <a:lnTo>
                  <a:pt x="1521309" y="4497230"/>
                </a:lnTo>
                <a:lnTo>
                  <a:pt x="1275965" y="4363856"/>
                </a:lnTo>
                <a:lnTo>
                  <a:pt x="1048667" y="4219893"/>
                </a:lnTo>
                <a:lnTo>
                  <a:pt x="840535" y="4065999"/>
                </a:lnTo>
                <a:lnTo>
                  <a:pt x="652690" y="3902831"/>
                </a:lnTo>
                <a:lnTo>
                  <a:pt x="486254" y="3731048"/>
                </a:lnTo>
                <a:lnTo>
                  <a:pt x="342348" y="3551306"/>
                </a:lnTo>
                <a:lnTo>
                  <a:pt x="222092" y="3364265"/>
                </a:lnTo>
                <a:lnTo>
                  <a:pt x="126608" y="3170582"/>
                </a:lnTo>
                <a:lnTo>
                  <a:pt x="57017" y="2970914"/>
                </a:lnTo>
                <a:lnTo>
                  <a:pt x="14441" y="2765919"/>
                </a:lnTo>
                <a:lnTo>
                  <a:pt x="0" y="255625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43200" y="3657600"/>
            <a:ext cx="332740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ct val="100000"/>
              </a:lnSpc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Все</a:t>
            </a:r>
            <a:r>
              <a:rPr sz="2800" b="1" spc="-30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endParaRPr sz="2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ru-RU" sz="28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17 </a:t>
            </a:r>
            <a:r>
              <a:rPr lang="ru-RU" sz="28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154,1 </a:t>
            </a:r>
            <a:r>
              <a:rPr sz="2800" b="1" spc="-25" dirty="0" err="1" smtClean="0">
                <a:solidFill>
                  <a:srgbClr val="FFFFFF"/>
                </a:solidFill>
                <a:latin typeface="Calibri"/>
                <a:cs typeface="Calibri"/>
              </a:rPr>
              <a:t>ты</a:t>
            </a:r>
            <a:r>
              <a:rPr sz="2800" b="1" spc="-10" dirty="0" err="1" smtClean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2800" b="1" spc="-70" dirty="0">
                <a:solidFill>
                  <a:srgbClr val="FFFFFF"/>
                </a:solidFill>
                <a:latin typeface="Calibri"/>
                <a:cs typeface="Calibri"/>
              </a:rPr>
              <a:t>б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лей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47846" y="1628776"/>
            <a:ext cx="2520315" cy="1440180"/>
          </a:xfrm>
          <a:custGeom>
            <a:avLst/>
            <a:gdLst/>
            <a:ahLst/>
            <a:cxnLst/>
            <a:rect l="l" t="t" r="r" b="b"/>
            <a:pathLst>
              <a:path w="2520315" h="1440180">
                <a:moveTo>
                  <a:pt x="1260157" y="0"/>
                </a:moveTo>
                <a:lnTo>
                  <a:pt x="1156868" y="2386"/>
                </a:lnTo>
                <a:lnTo>
                  <a:pt x="1055816" y="9424"/>
                </a:lnTo>
                <a:lnTo>
                  <a:pt x="957388" y="20929"/>
                </a:lnTo>
                <a:lnTo>
                  <a:pt x="861909" y="36714"/>
                </a:lnTo>
                <a:lnTo>
                  <a:pt x="769703" y="56594"/>
                </a:lnTo>
                <a:lnTo>
                  <a:pt x="681094" y="80384"/>
                </a:lnTo>
                <a:lnTo>
                  <a:pt x="596408" y="107898"/>
                </a:lnTo>
                <a:lnTo>
                  <a:pt x="515968" y="138950"/>
                </a:lnTo>
                <a:lnTo>
                  <a:pt x="440099" y="173356"/>
                </a:lnTo>
                <a:lnTo>
                  <a:pt x="369125" y="210929"/>
                </a:lnTo>
                <a:lnTo>
                  <a:pt x="303371" y="251485"/>
                </a:lnTo>
                <a:lnTo>
                  <a:pt x="243161" y="294837"/>
                </a:lnTo>
                <a:lnTo>
                  <a:pt x="188819" y="340801"/>
                </a:lnTo>
                <a:lnTo>
                  <a:pt x="140671" y="389191"/>
                </a:lnTo>
                <a:lnTo>
                  <a:pt x="99040" y="439821"/>
                </a:lnTo>
                <a:lnTo>
                  <a:pt x="64250" y="492506"/>
                </a:lnTo>
                <a:lnTo>
                  <a:pt x="36627" y="547061"/>
                </a:lnTo>
                <a:lnTo>
                  <a:pt x="16495" y="603300"/>
                </a:lnTo>
                <a:lnTo>
                  <a:pt x="4177" y="661037"/>
                </a:lnTo>
                <a:lnTo>
                  <a:pt x="0" y="720088"/>
                </a:lnTo>
                <a:lnTo>
                  <a:pt x="4177" y="779156"/>
                </a:lnTo>
                <a:lnTo>
                  <a:pt x="16495" y="836907"/>
                </a:lnTo>
                <a:lnTo>
                  <a:pt x="36627" y="893157"/>
                </a:lnTo>
                <a:lnTo>
                  <a:pt x="64249" y="947719"/>
                </a:lnTo>
                <a:lnTo>
                  <a:pt x="99038" y="1000409"/>
                </a:lnTo>
                <a:lnTo>
                  <a:pt x="140667" y="1051041"/>
                </a:lnTo>
                <a:lnTo>
                  <a:pt x="188814" y="1099431"/>
                </a:lnTo>
                <a:lnTo>
                  <a:pt x="243153" y="1145394"/>
                </a:lnTo>
                <a:lnTo>
                  <a:pt x="303359" y="1188743"/>
                </a:lnTo>
                <a:lnTo>
                  <a:pt x="369109" y="1229295"/>
                </a:lnTo>
                <a:lnTo>
                  <a:pt x="440078" y="1266863"/>
                </a:lnTo>
                <a:lnTo>
                  <a:pt x="515941" y="1301262"/>
                </a:lnTo>
                <a:lnTo>
                  <a:pt x="596373" y="1332309"/>
                </a:lnTo>
                <a:lnTo>
                  <a:pt x="681051" y="1359816"/>
                </a:lnTo>
                <a:lnTo>
                  <a:pt x="769649" y="1383600"/>
                </a:lnTo>
                <a:lnTo>
                  <a:pt x="861844" y="1403474"/>
                </a:lnTo>
                <a:lnTo>
                  <a:pt x="957310" y="1419254"/>
                </a:lnTo>
                <a:lnTo>
                  <a:pt x="1055723" y="1430755"/>
                </a:lnTo>
                <a:lnTo>
                  <a:pt x="1156759" y="1437791"/>
                </a:lnTo>
                <a:lnTo>
                  <a:pt x="1260093" y="1440178"/>
                </a:lnTo>
                <a:lnTo>
                  <a:pt x="1363446" y="1437791"/>
                </a:lnTo>
                <a:lnTo>
                  <a:pt x="1464498" y="1430755"/>
                </a:lnTo>
                <a:lnTo>
                  <a:pt x="1562926" y="1419254"/>
                </a:lnTo>
                <a:lnTo>
                  <a:pt x="1658405" y="1403474"/>
                </a:lnTo>
                <a:lnTo>
                  <a:pt x="1750611" y="1383600"/>
                </a:lnTo>
                <a:lnTo>
                  <a:pt x="1839220" y="1359816"/>
                </a:lnTo>
                <a:lnTo>
                  <a:pt x="1923906" y="1332309"/>
                </a:lnTo>
                <a:lnTo>
                  <a:pt x="2004346" y="1301262"/>
                </a:lnTo>
                <a:lnTo>
                  <a:pt x="2080215" y="1266863"/>
                </a:lnTo>
                <a:lnTo>
                  <a:pt x="2151189" y="1229295"/>
                </a:lnTo>
                <a:lnTo>
                  <a:pt x="2216943" y="1188743"/>
                </a:lnTo>
                <a:lnTo>
                  <a:pt x="2277153" y="1145394"/>
                </a:lnTo>
                <a:lnTo>
                  <a:pt x="2331495" y="1099431"/>
                </a:lnTo>
                <a:lnTo>
                  <a:pt x="2379643" y="1051041"/>
                </a:lnTo>
                <a:lnTo>
                  <a:pt x="2421274" y="1000409"/>
                </a:lnTo>
                <a:lnTo>
                  <a:pt x="2456064" y="947719"/>
                </a:lnTo>
                <a:lnTo>
                  <a:pt x="2483687" y="893157"/>
                </a:lnTo>
                <a:lnTo>
                  <a:pt x="2503819" y="836907"/>
                </a:lnTo>
                <a:lnTo>
                  <a:pt x="2516137" y="779156"/>
                </a:lnTo>
                <a:lnTo>
                  <a:pt x="2520315" y="720088"/>
                </a:lnTo>
                <a:lnTo>
                  <a:pt x="2516137" y="661037"/>
                </a:lnTo>
                <a:lnTo>
                  <a:pt x="2503819" y="603300"/>
                </a:lnTo>
                <a:lnTo>
                  <a:pt x="2483687" y="547061"/>
                </a:lnTo>
                <a:lnTo>
                  <a:pt x="2456064" y="492506"/>
                </a:lnTo>
                <a:lnTo>
                  <a:pt x="2421274" y="439821"/>
                </a:lnTo>
                <a:lnTo>
                  <a:pt x="2379643" y="389191"/>
                </a:lnTo>
                <a:lnTo>
                  <a:pt x="2331495" y="340801"/>
                </a:lnTo>
                <a:lnTo>
                  <a:pt x="2277153" y="294837"/>
                </a:lnTo>
                <a:lnTo>
                  <a:pt x="2216943" y="251485"/>
                </a:lnTo>
                <a:lnTo>
                  <a:pt x="2151189" y="210929"/>
                </a:lnTo>
                <a:lnTo>
                  <a:pt x="2080215" y="173356"/>
                </a:lnTo>
                <a:lnTo>
                  <a:pt x="2004346" y="138950"/>
                </a:lnTo>
                <a:lnTo>
                  <a:pt x="1923906" y="107898"/>
                </a:lnTo>
                <a:lnTo>
                  <a:pt x="1839220" y="80384"/>
                </a:lnTo>
                <a:lnTo>
                  <a:pt x="1750611" y="56594"/>
                </a:lnTo>
                <a:lnTo>
                  <a:pt x="1658405" y="36714"/>
                </a:lnTo>
                <a:lnTo>
                  <a:pt x="1562926" y="20929"/>
                </a:lnTo>
                <a:lnTo>
                  <a:pt x="1464498" y="9424"/>
                </a:lnTo>
                <a:lnTo>
                  <a:pt x="1363446" y="2386"/>
                </a:lnTo>
                <a:lnTo>
                  <a:pt x="126015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347846" y="1628775"/>
            <a:ext cx="2520315" cy="1440180"/>
          </a:xfrm>
          <a:custGeom>
            <a:avLst/>
            <a:gdLst/>
            <a:ahLst/>
            <a:cxnLst/>
            <a:rect l="l" t="t" r="r" b="b"/>
            <a:pathLst>
              <a:path w="2520315" h="1440180">
                <a:moveTo>
                  <a:pt x="0" y="720089"/>
                </a:moveTo>
                <a:lnTo>
                  <a:pt x="4177" y="661039"/>
                </a:lnTo>
                <a:lnTo>
                  <a:pt x="16495" y="603301"/>
                </a:lnTo>
                <a:lnTo>
                  <a:pt x="36627" y="547062"/>
                </a:lnTo>
                <a:lnTo>
                  <a:pt x="64250" y="492508"/>
                </a:lnTo>
                <a:lnTo>
                  <a:pt x="99040" y="439822"/>
                </a:lnTo>
                <a:lnTo>
                  <a:pt x="140671" y="389192"/>
                </a:lnTo>
                <a:lnTo>
                  <a:pt x="188819" y="340802"/>
                </a:lnTo>
                <a:lnTo>
                  <a:pt x="243161" y="294839"/>
                </a:lnTo>
                <a:lnTo>
                  <a:pt x="303371" y="251486"/>
                </a:lnTo>
                <a:lnTo>
                  <a:pt x="369125" y="210931"/>
                </a:lnTo>
                <a:lnTo>
                  <a:pt x="440099" y="173357"/>
                </a:lnTo>
                <a:lnTo>
                  <a:pt x="515968" y="138952"/>
                </a:lnTo>
                <a:lnTo>
                  <a:pt x="596408" y="107899"/>
                </a:lnTo>
                <a:lnTo>
                  <a:pt x="681094" y="80386"/>
                </a:lnTo>
                <a:lnTo>
                  <a:pt x="769703" y="56596"/>
                </a:lnTo>
                <a:lnTo>
                  <a:pt x="861909" y="36716"/>
                </a:lnTo>
                <a:lnTo>
                  <a:pt x="957388" y="20931"/>
                </a:lnTo>
                <a:lnTo>
                  <a:pt x="1055816" y="9426"/>
                </a:lnTo>
                <a:lnTo>
                  <a:pt x="1156868" y="2387"/>
                </a:lnTo>
                <a:lnTo>
                  <a:pt x="1260220" y="0"/>
                </a:lnTo>
                <a:lnTo>
                  <a:pt x="1363446" y="2387"/>
                </a:lnTo>
                <a:lnTo>
                  <a:pt x="1464498" y="9426"/>
                </a:lnTo>
                <a:lnTo>
                  <a:pt x="1562926" y="20931"/>
                </a:lnTo>
                <a:lnTo>
                  <a:pt x="1658405" y="36716"/>
                </a:lnTo>
                <a:lnTo>
                  <a:pt x="1750611" y="56596"/>
                </a:lnTo>
                <a:lnTo>
                  <a:pt x="1839220" y="80386"/>
                </a:lnTo>
                <a:lnTo>
                  <a:pt x="1923906" y="107899"/>
                </a:lnTo>
                <a:lnTo>
                  <a:pt x="2004346" y="138952"/>
                </a:lnTo>
                <a:lnTo>
                  <a:pt x="2080215" y="173357"/>
                </a:lnTo>
                <a:lnTo>
                  <a:pt x="2151189" y="210931"/>
                </a:lnTo>
                <a:lnTo>
                  <a:pt x="2216943" y="251486"/>
                </a:lnTo>
                <a:lnTo>
                  <a:pt x="2277153" y="294839"/>
                </a:lnTo>
                <a:lnTo>
                  <a:pt x="2331495" y="340802"/>
                </a:lnTo>
                <a:lnTo>
                  <a:pt x="2379643" y="389192"/>
                </a:lnTo>
                <a:lnTo>
                  <a:pt x="2421274" y="439822"/>
                </a:lnTo>
                <a:lnTo>
                  <a:pt x="2456064" y="492508"/>
                </a:lnTo>
                <a:lnTo>
                  <a:pt x="2483687" y="547062"/>
                </a:lnTo>
                <a:lnTo>
                  <a:pt x="2503819" y="603301"/>
                </a:lnTo>
                <a:lnTo>
                  <a:pt x="2516137" y="661039"/>
                </a:lnTo>
                <a:lnTo>
                  <a:pt x="2520315" y="720089"/>
                </a:lnTo>
                <a:lnTo>
                  <a:pt x="2516137" y="779157"/>
                </a:lnTo>
                <a:lnTo>
                  <a:pt x="2503819" y="836909"/>
                </a:lnTo>
                <a:lnTo>
                  <a:pt x="2483687" y="893158"/>
                </a:lnTo>
                <a:lnTo>
                  <a:pt x="2456064" y="947720"/>
                </a:lnTo>
                <a:lnTo>
                  <a:pt x="2421274" y="1000410"/>
                </a:lnTo>
                <a:lnTo>
                  <a:pt x="2379643" y="1051043"/>
                </a:lnTo>
                <a:lnTo>
                  <a:pt x="2331495" y="1099433"/>
                </a:lnTo>
                <a:lnTo>
                  <a:pt x="2277153" y="1145395"/>
                </a:lnTo>
                <a:lnTo>
                  <a:pt x="2216943" y="1188745"/>
                </a:lnTo>
                <a:lnTo>
                  <a:pt x="2151189" y="1229296"/>
                </a:lnTo>
                <a:lnTo>
                  <a:pt x="2080215" y="1266864"/>
                </a:lnTo>
                <a:lnTo>
                  <a:pt x="2004346" y="1301264"/>
                </a:lnTo>
                <a:lnTo>
                  <a:pt x="1923906" y="1332310"/>
                </a:lnTo>
                <a:lnTo>
                  <a:pt x="1839220" y="1359817"/>
                </a:lnTo>
                <a:lnTo>
                  <a:pt x="1750611" y="1383601"/>
                </a:lnTo>
                <a:lnTo>
                  <a:pt x="1658405" y="1403475"/>
                </a:lnTo>
                <a:lnTo>
                  <a:pt x="1562926" y="1419256"/>
                </a:lnTo>
                <a:lnTo>
                  <a:pt x="1464498" y="1430757"/>
                </a:lnTo>
                <a:lnTo>
                  <a:pt x="1363446" y="1437793"/>
                </a:lnTo>
                <a:lnTo>
                  <a:pt x="1260093" y="1440179"/>
                </a:lnTo>
                <a:lnTo>
                  <a:pt x="1156759" y="1437793"/>
                </a:lnTo>
                <a:lnTo>
                  <a:pt x="1055723" y="1430757"/>
                </a:lnTo>
                <a:lnTo>
                  <a:pt x="957310" y="1419256"/>
                </a:lnTo>
                <a:lnTo>
                  <a:pt x="861844" y="1403475"/>
                </a:lnTo>
                <a:lnTo>
                  <a:pt x="769649" y="1383601"/>
                </a:lnTo>
                <a:lnTo>
                  <a:pt x="681051" y="1359817"/>
                </a:lnTo>
                <a:lnTo>
                  <a:pt x="596373" y="1332310"/>
                </a:lnTo>
                <a:lnTo>
                  <a:pt x="515941" y="1301264"/>
                </a:lnTo>
                <a:lnTo>
                  <a:pt x="440078" y="1266864"/>
                </a:lnTo>
                <a:lnTo>
                  <a:pt x="369109" y="1229296"/>
                </a:lnTo>
                <a:lnTo>
                  <a:pt x="303359" y="1188745"/>
                </a:lnTo>
                <a:lnTo>
                  <a:pt x="243153" y="1145395"/>
                </a:lnTo>
                <a:lnTo>
                  <a:pt x="188814" y="1099433"/>
                </a:lnTo>
                <a:lnTo>
                  <a:pt x="140667" y="1051043"/>
                </a:lnTo>
                <a:lnTo>
                  <a:pt x="99038" y="1000410"/>
                </a:lnTo>
                <a:lnTo>
                  <a:pt x="64249" y="947720"/>
                </a:lnTo>
                <a:lnTo>
                  <a:pt x="36627" y="893158"/>
                </a:lnTo>
                <a:lnTo>
                  <a:pt x="16495" y="836909"/>
                </a:lnTo>
                <a:lnTo>
                  <a:pt x="4177" y="779157"/>
                </a:lnTo>
                <a:lnTo>
                  <a:pt x="0" y="720089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817746" y="1917065"/>
            <a:ext cx="1580515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6225" marR="269240" algn="ct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С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о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ци</a:t>
            </a:r>
            <a:r>
              <a:rPr sz="14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льн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ы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е 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п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рогра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м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мы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lang="ru-RU"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85,0 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spc="-15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ы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с.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б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лей</a:t>
            </a: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86000" y="4876800"/>
            <a:ext cx="2664460" cy="1440180"/>
          </a:xfrm>
          <a:custGeom>
            <a:avLst/>
            <a:gdLst/>
            <a:ahLst/>
            <a:cxnLst/>
            <a:rect l="l" t="t" r="r" b="b"/>
            <a:pathLst>
              <a:path w="2664460" h="1440179">
                <a:moveTo>
                  <a:pt x="1332179" y="0"/>
                </a:moveTo>
                <a:lnTo>
                  <a:pt x="1222924" y="2387"/>
                </a:lnTo>
                <a:lnTo>
                  <a:pt x="1116100" y="9426"/>
                </a:lnTo>
                <a:lnTo>
                  <a:pt x="1012051" y="20931"/>
                </a:lnTo>
                <a:lnTo>
                  <a:pt x="911119" y="36716"/>
                </a:lnTo>
                <a:lnTo>
                  <a:pt x="813648" y="56596"/>
                </a:lnTo>
                <a:lnTo>
                  <a:pt x="719979" y="80386"/>
                </a:lnTo>
                <a:lnTo>
                  <a:pt x="630457" y="107899"/>
                </a:lnTo>
                <a:lnTo>
                  <a:pt x="545424" y="138952"/>
                </a:lnTo>
                <a:lnTo>
                  <a:pt x="465224" y="173357"/>
                </a:lnTo>
                <a:lnTo>
                  <a:pt x="390197" y="210931"/>
                </a:lnTo>
                <a:lnTo>
                  <a:pt x="320689" y="251486"/>
                </a:lnTo>
                <a:lnTo>
                  <a:pt x="257042" y="294839"/>
                </a:lnTo>
                <a:lnTo>
                  <a:pt x="199598" y="340802"/>
                </a:lnTo>
                <a:lnTo>
                  <a:pt x="148701" y="389192"/>
                </a:lnTo>
                <a:lnTo>
                  <a:pt x="104693" y="439822"/>
                </a:lnTo>
                <a:lnTo>
                  <a:pt x="67918" y="492508"/>
                </a:lnTo>
                <a:lnTo>
                  <a:pt x="38718" y="547062"/>
                </a:lnTo>
                <a:lnTo>
                  <a:pt x="17436" y="603301"/>
                </a:lnTo>
                <a:lnTo>
                  <a:pt x="4416" y="661039"/>
                </a:lnTo>
                <a:lnTo>
                  <a:pt x="0" y="720090"/>
                </a:lnTo>
                <a:lnTo>
                  <a:pt x="4416" y="779140"/>
                </a:lnTo>
                <a:lnTo>
                  <a:pt x="17436" y="836878"/>
                </a:lnTo>
                <a:lnTo>
                  <a:pt x="38718" y="893117"/>
                </a:lnTo>
                <a:lnTo>
                  <a:pt x="67918" y="947671"/>
                </a:lnTo>
                <a:lnTo>
                  <a:pt x="104693" y="1000357"/>
                </a:lnTo>
                <a:lnTo>
                  <a:pt x="148701" y="1050987"/>
                </a:lnTo>
                <a:lnTo>
                  <a:pt x="199598" y="1099377"/>
                </a:lnTo>
                <a:lnTo>
                  <a:pt x="257042" y="1145340"/>
                </a:lnTo>
                <a:lnTo>
                  <a:pt x="320689" y="1188693"/>
                </a:lnTo>
                <a:lnTo>
                  <a:pt x="390197" y="1229248"/>
                </a:lnTo>
                <a:lnTo>
                  <a:pt x="465224" y="1266822"/>
                </a:lnTo>
                <a:lnTo>
                  <a:pt x="545424" y="1301227"/>
                </a:lnTo>
                <a:lnTo>
                  <a:pt x="630457" y="1332280"/>
                </a:lnTo>
                <a:lnTo>
                  <a:pt x="719979" y="1359793"/>
                </a:lnTo>
                <a:lnTo>
                  <a:pt x="813648" y="1383583"/>
                </a:lnTo>
                <a:lnTo>
                  <a:pt x="911119" y="1403463"/>
                </a:lnTo>
                <a:lnTo>
                  <a:pt x="1012051" y="1419248"/>
                </a:lnTo>
                <a:lnTo>
                  <a:pt x="1116100" y="1430753"/>
                </a:lnTo>
                <a:lnTo>
                  <a:pt x="1222924" y="1437792"/>
                </a:lnTo>
                <a:lnTo>
                  <a:pt x="1332179" y="1440180"/>
                </a:lnTo>
                <a:lnTo>
                  <a:pt x="1441433" y="1437792"/>
                </a:lnTo>
                <a:lnTo>
                  <a:pt x="1548255" y="1430753"/>
                </a:lnTo>
                <a:lnTo>
                  <a:pt x="1652302" y="1419248"/>
                </a:lnTo>
                <a:lnTo>
                  <a:pt x="1753230" y="1403463"/>
                </a:lnTo>
                <a:lnTo>
                  <a:pt x="1850698" y="1383583"/>
                </a:lnTo>
                <a:lnTo>
                  <a:pt x="1944361" y="1359793"/>
                </a:lnTo>
                <a:lnTo>
                  <a:pt x="2033879" y="1332280"/>
                </a:lnTo>
                <a:lnTo>
                  <a:pt x="2118906" y="1301227"/>
                </a:lnTo>
                <a:lnTo>
                  <a:pt x="2199101" y="1266822"/>
                </a:lnTo>
                <a:lnTo>
                  <a:pt x="2274122" y="1229248"/>
                </a:lnTo>
                <a:lnTo>
                  <a:pt x="2343624" y="1188693"/>
                </a:lnTo>
                <a:lnTo>
                  <a:pt x="2407266" y="1145340"/>
                </a:lnTo>
                <a:lnTo>
                  <a:pt x="2464705" y="1099377"/>
                </a:lnTo>
                <a:lnTo>
                  <a:pt x="2515597" y="1050987"/>
                </a:lnTo>
                <a:lnTo>
                  <a:pt x="2559600" y="1000357"/>
                </a:lnTo>
                <a:lnTo>
                  <a:pt x="2596371" y="947671"/>
                </a:lnTo>
                <a:lnTo>
                  <a:pt x="2625568" y="893117"/>
                </a:lnTo>
                <a:lnTo>
                  <a:pt x="2646847" y="836878"/>
                </a:lnTo>
                <a:lnTo>
                  <a:pt x="2659866" y="779140"/>
                </a:lnTo>
                <a:lnTo>
                  <a:pt x="2664282" y="720090"/>
                </a:lnTo>
                <a:lnTo>
                  <a:pt x="2659866" y="661039"/>
                </a:lnTo>
                <a:lnTo>
                  <a:pt x="2646847" y="603301"/>
                </a:lnTo>
                <a:lnTo>
                  <a:pt x="2625568" y="547062"/>
                </a:lnTo>
                <a:lnTo>
                  <a:pt x="2596371" y="492508"/>
                </a:lnTo>
                <a:lnTo>
                  <a:pt x="2559600" y="439822"/>
                </a:lnTo>
                <a:lnTo>
                  <a:pt x="2515597" y="389192"/>
                </a:lnTo>
                <a:lnTo>
                  <a:pt x="2464705" y="340802"/>
                </a:lnTo>
                <a:lnTo>
                  <a:pt x="2407266" y="294839"/>
                </a:lnTo>
                <a:lnTo>
                  <a:pt x="2343624" y="251486"/>
                </a:lnTo>
                <a:lnTo>
                  <a:pt x="2274122" y="210931"/>
                </a:lnTo>
                <a:lnTo>
                  <a:pt x="2199101" y="173357"/>
                </a:lnTo>
                <a:lnTo>
                  <a:pt x="2118906" y="138952"/>
                </a:lnTo>
                <a:lnTo>
                  <a:pt x="2033879" y="107899"/>
                </a:lnTo>
                <a:lnTo>
                  <a:pt x="1944361" y="80386"/>
                </a:lnTo>
                <a:lnTo>
                  <a:pt x="1850698" y="56596"/>
                </a:lnTo>
                <a:lnTo>
                  <a:pt x="1753230" y="36716"/>
                </a:lnTo>
                <a:lnTo>
                  <a:pt x="1652302" y="20931"/>
                </a:lnTo>
                <a:lnTo>
                  <a:pt x="1548255" y="9426"/>
                </a:lnTo>
                <a:lnTo>
                  <a:pt x="1441433" y="2387"/>
                </a:lnTo>
                <a:lnTo>
                  <a:pt x="133217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86000" y="4876800"/>
            <a:ext cx="2664460" cy="1440180"/>
          </a:xfrm>
          <a:custGeom>
            <a:avLst/>
            <a:gdLst/>
            <a:ahLst/>
            <a:cxnLst/>
            <a:rect l="l" t="t" r="r" b="b"/>
            <a:pathLst>
              <a:path w="2664460" h="1440179">
                <a:moveTo>
                  <a:pt x="0" y="720090"/>
                </a:moveTo>
                <a:lnTo>
                  <a:pt x="4416" y="661039"/>
                </a:lnTo>
                <a:lnTo>
                  <a:pt x="17436" y="603301"/>
                </a:lnTo>
                <a:lnTo>
                  <a:pt x="38718" y="547062"/>
                </a:lnTo>
                <a:lnTo>
                  <a:pt x="67918" y="492508"/>
                </a:lnTo>
                <a:lnTo>
                  <a:pt x="104693" y="439822"/>
                </a:lnTo>
                <a:lnTo>
                  <a:pt x="148701" y="389192"/>
                </a:lnTo>
                <a:lnTo>
                  <a:pt x="199598" y="340802"/>
                </a:lnTo>
                <a:lnTo>
                  <a:pt x="257042" y="294839"/>
                </a:lnTo>
                <a:lnTo>
                  <a:pt x="320689" y="251486"/>
                </a:lnTo>
                <a:lnTo>
                  <a:pt x="390197" y="210931"/>
                </a:lnTo>
                <a:lnTo>
                  <a:pt x="465224" y="173357"/>
                </a:lnTo>
                <a:lnTo>
                  <a:pt x="545424" y="138952"/>
                </a:lnTo>
                <a:lnTo>
                  <a:pt x="630457" y="107899"/>
                </a:lnTo>
                <a:lnTo>
                  <a:pt x="719979" y="80386"/>
                </a:lnTo>
                <a:lnTo>
                  <a:pt x="813648" y="56596"/>
                </a:lnTo>
                <a:lnTo>
                  <a:pt x="911119" y="36716"/>
                </a:lnTo>
                <a:lnTo>
                  <a:pt x="1012051" y="20931"/>
                </a:lnTo>
                <a:lnTo>
                  <a:pt x="1116100" y="9426"/>
                </a:lnTo>
                <a:lnTo>
                  <a:pt x="1222924" y="2387"/>
                </a:lnTo>
                <a:lnTo>
                  <a:pt x="1332179" y="0"/>
                </a:lnTo>
                <a:lnTo>
                  <a:pt x="1441433" y="2387"/>
                </a:lnTo>
                <a:lnTo>
                  <a:pt x="1548255" y="9426"/>
                </a:lnTo>
                <a:lnTo>
                  <a:pt x="1652302" y="20931"/>
                </a:lnTo>
                <a:lnTo>
                  <a:pt x="1753230" y="36716"/>
                </a:lnTo>
                <a:lnTo>
                  <a:pt x="1850698" y="56596"/>
                </a:lnTo>
                <a:lnTo>
                  <a:pt x="1944361" y="80386"/>
                </a:lnTo>
                <a:lnTo>
                  <a:pt x="2033879" y="107899"/>
                </a:lnTo>
                <a:lnTo>
                  <a:pt x="2118906" y="138952"/>
                </a:lnTo>
                <a:lnTo>
                  <a:pt x="2199101" y="173357"/>
                </a:lnTo>
                <a:lnTo>
                  <a:pt x="2274122" y="210931"/>
                </a:lnTo>
                <a:lnTo>
                  <a:pt x="2343624" y="251486"/>
                </a:lnTo>
                <a:lnTo>
                  <a:pt x="2407266" y="294839"/>
                </a:lnTo>
                <a:lnTo>
                  <a:pt x="2464705" y="340802"/>
                </a:lnTo>
                <a:lnTo>
                  <a:pt x="2515597" y="389192"/>
                </a:lnTo>
                <a:lnTo>
                  <a:pt x="2559600" y="439822"/>
                </a:lnTo>
                <a:lnTo>
                  <a:pt x="2596371" y="492508"/>
                </a:lnTo>
                <a:lnTo>
                  <a:pt x="2625568" y="547062"/>
                </a:lnTo>
                <a:lnTo>
                  <a:pt x="2646847" y="603301"/>
                </a:lnTo>
                <a:lnTo>
                  <a:pt x="2659866" y="661039"/>
                </a:lnTo>
                <a:lnTo>
                  <a:pt x="2664282" y="720090"/>
                </a:lnTo>
                <a:lnTo>
                  <a:pt x="2659866" y="779140"/>
                </a:lnTo>
                <a:lnTo>
                  <a:pt x="2646847" y="836878"/>
                </a:lnTo>
                <a:lnTo>
                  <a:pt x="2625568" y="893117"/>
                </a:lnTo>
                <a:lnTo>
                  <a:pt x="2596371" y="947671"/>
                </a:lnTo>
                <a:lnTo>
                  <a:pt x="2559600" y="1000357"/>
                </a:lnTo>
                <a:lnTo>
                  <a:pt x="2515597" y="1050987"/>
                </a:lnTo>
                <a:lnTo>
                  <a:pt x="2464705" y="1099377"/>
                </a:lnTo>
                <a:lnTo>
                  <a:pt x="2407266" y="1145340"/>
                </a:lnTo>
                <a:lnTo>
                  <a:pt x="2343624" y="1188693"/>
                </a:lnTo>
                <a:lnTo>
                  <a:pt x="2274122" y="1229248"/>
                </a:lnTo>
                <a:lnTo>
                  <a:pt x="2199101" y="1266822"/>
                </a:lnTo>
                <a:lnTo>
                  <a:pt x="2118906" y="1301227"/>
                </a:lnTo>
                <a:lnTo>
                  <a:pt x="2033879" y="1332280"/>
                </a:lnTo>
                <a:lnTo>
                  <a:pt x="1944361" y="1359793"/>
                </a:lnTo>
                <a:lnTo>
                  <a:pt x="1850698" y="1383583"/>
                </a:lnTo>
                <a:lnTo>
                  <a:pt x="1753230" y="1403463"/>
                </a:lnTo>
                <a:lnTo>
                  <a:pt x="1652302" y="1419248"/>
                </a:lnTo>
                <a:lnTo>
                  <a:pt x="1548255" y="1430753"/>
                </a:lnTo>
                <a:lnTo>
                  <a:pt x="1441433" y="1437792"/>
                </a:lnTo>
                <a:lnTo>
                  <a:pt x="1332179" y="1440180"/>
                </a:lnTo>
                <a:lnTo>
                  <a:pt x="1222924" y="1437792"/>
                </a:lnTo>
                <a:lnTo>
                  <a:pt x="1116100" y="1430753"/>
                </a:lnTo>
                <a:lnTo>
                  <a:pt x="1012051" y="1419248"/>
                </a:lnTo>
                <a:lnTo>
                  <a:pt x="911119" y="1403463"/>
                </a:lnTo>
                <a:lnTo>
                  <a:pt x="813648" y="1383583"/>
                </a:lnTo>
                <a:lnTo>
                  <a:pt x="719979" y="1359793"/>
                </a:lnTo>
                <a:lnTo>
                  <a:pt x="630457" y="1332280"/>
                </a:lnTo>
                <a:lnTo>
                  <a:pt x="545424" y="1301227"/>
                </a:lnTo>
                <a:lnTo>
                  <a:pt x="465224" y="1266822"/>
                </a:lnTo>
                <a:lnTo>
                  <a:pt x="390197" y="1229248"/>
                </a:lnTo>
                <a:lnTo>
                  <a:pt x="320689" y="1188693"/>
                </a:lnTo>
                <a:lnTo>
                  <a:pt x="257042" y="1145340"/>
                </a:lnTo>
                <a:lnTo>
                  <a:pt x="199598" y="1099377"/>
                </a:lnTo>
                <a:lnTo>
                  <a:pt x="148701" y="1050987"/>
                </a:lnTo>
                <a:lnTo>
                  <a:pt x="104693" y="1000357"/>
                </a:lnTo>
                <a:lnTo>
                  <a:pt x="67918" y="947671"/>
                </a:lnTo>
                <a:lnTo>
                  <a:pt x="38718" y="893117"/>
                </a:lnTo>
                <a:lnTo>
                  <a:pt x="17436" y="836878"/>
                </a:lnTo>
                <a:lnTo>
                  <a:pt x="4416" y="779140"/>
                </a:lnTo>
                <a:lnTo>
                  <a:pt x="0" y="720090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19400" y="5105400"/>
            <a:ext cx="1629410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Ин</a:t>
            </a:r>
            <a:r>
              <a:rPr sz="1400" b="1" spc="-15" dirty="0">
                <a:latin typeface="Times New Roman"/>
                <a:cs typeface="Times New Roman"/>
              </a:rPr>
              <a:t>ф</a:t>
            </a:r>
            <a:r>
              <a:rPr sz="1400" b="1" dirty="0">
                <a:latin typeface="Times New Roman"/>
                <a:cs typeface="Times New Roman"/>
              </a:rPr>
              <a:t>рас</a:t>
            </a:r>
            <a:r>
              <a:rPr sz="1400" b="1" spc="15" dirty="0">
                <a:latin typeface="Times New Roman"/>
                <a:cs typeface="Times New Roman"/>
              </a:rPr>
              <a:t>т</a:t>
            </a:r>
            <a:r>
              <a:rPr sz="1400" b="1" spc="-30" dirty="0">
                <a:latin typeface="Times New Roman"/>
                <a:cs typeface="Times New Roman"/>
              </a:rPr>
              <a:t>р</a:t>
            </a:r>
            <a:r>
              <a:rPr sz="1400" b="1" dirty="0">
                <a:latin typeface="Times New Roman"/>
                <a:cs typeface="Times New Roman"/>
              </a:rPr>
              <a:t>у</a:t>
            </a:r>
            <a:r>
              <a:rPr sz="1400" b="1" spc="-5" dirty="0">
                <a:latin typeface="Times New Roman"/>
                <a:cs typeface="Times New Roman"/>
              </a:rPr>
              <a:t>к</a:t>
            </a:r>
            <a:r>
              <a:rPr sz="1400" b="1" spc="-20" dirty="0">
                <a:latin typeface="Times New Roman"/>
                <a:cs typeface="Times New Roman"/>
              </a:rPr>
              <a:t>т</a:t>
            </a:r>
            <a:r>
              <a:rPr sz="1400" b="1" dirty="0">
                <a:latin typeface="Times New Roman"/>
                <a:cs typeface="Times New Roman"/>
              </a:rPr>
              <a:t>ур</a:t>
            </a:r>
            <a:r>
              <a:rPr sz="1400" b="1" spc="-10" dirty="0">
                <a:latin typeface="Times New Roman"/>
                <a:cs typeface="Times New Roman"/>
              </a:rPr>
              <a:t>н</a:t>
            </a:r>
            <a:r>
              <a:rPr sz="1400" b="1" dirty="0">
                <a:latin typeface="Times New Roman"/>
                <a:cs typeface="Times New Roman"/>
              </a:rPr>
              <a:t>ые </a:t>
            </a:r>
            <a:r>
              <a:rPr sz="1400" b="1" spc="-5" dirty="0">
                <a:latin typeface="Times New Roman"/>
                <a:cs typeface="Times New Roman"/>
              </a:rPr>
              <a:t>п</a:t>
            </a:r>
            <a:r>
              <a:rPr sz="1400" b="1" dirty="0">
                <a:latin typeface="Times New Roman"/>
                <a:cs typeface="Times New Roman"/>
              </a:rPr>
              <a:t>рогра</a:t>
            </a:r>
            <a:r>
              <a:rPr sz="1400" b="1" spc="5" dirty="0">
                <a:latin typeface="Times New Roman"/>
                <a:cs typeface="Times New Roman"/>
              </a:rPr>
              <a:t>м</a:t>
            </a:r>
            <a:r>
              <a:rPr sz="1400" b="1" dirty="0">
                <a:latin typeface="Times New Roman"/>
                <a:cs typeface="Times New Roman"/>
              </a:rPr>
              <a:t>мы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 smtClean="0">
                <a:latin typeface="Times New Roman"/>
                <a:cs typeface="Times New Roman"/>
              </a:rPr>
              <a:t>(</a:t>
            </a:r>
            <a:r>
              <a:rPr lang="ru-RU" sz="1400" b="1" dirty="0" smtClean="0">
                <a:latin typeface="Times New Roman"/>
                <a:cs typeface="Times New Roman"/>
              </a:rPr>
              <a:t>2171,2</a:t>
            </a:r>
            <a:r>
              <a:rPr sz="1400" b="1" spc="-10" dirty="0" smtClean="0">
                <a:latin typeface="Times New Roman"/>
                <a:cs typeface="Times New Roman"/>
              </a:rPr>
              <a:t> </a:t>
            </a:r>
            <a:r>
              <a:rPr sz="1400" b="1" dirty="0" err="1" smtClean="0">
                <a:latin typeface="Times New Roman"/>
                <a:cs typeface="Times New Roman"/>
              </a:rPr>
              <a:t>т</a:t>
            </a:r>
            <a:r>
              <a:rPr sz="1400" b="1" spc="-15" dirty="0" err="1" smtClean="0">
                <a:latin typeface="Times New Roman"/>
                <a:cs typeface="Times New Roman"/>
              </a:rPr>
              <a:t>ы</a:t>
            </a:r>
            <a:r>
              <a:rPr sz="1400" b="1" dirty="0" err="1" smtClean="0">
                <a:latin typeface="Times New Roman"/>
                <a:cs typeface="Times New Roman"/>
              </a:rPr>
              <a:t>с.</a:t>
            </a:r>
            <a:r>
              <a:rPr sz="1400" b="1" spc="-30" dirty="0" err="1" smtClean="0">
                <a:latin typeface="Times New Roman"/>
                <a:cs typeface="Times New Roman"/>
              </a:rPr>
              <a:t>р</a:t>
            </a:r>
            <a:r>
              <a:rPr sz="1400" b="1" spc="-20" dirty="0" err="1" smtClean="0">
                <a:latin typeface="Times New Roman"/>
                <a:cs typeface="Times New Roman"/>
              </a:rPr>
              <a:t>у</a:t>
            </a:r>
            <a:r>
              <a:rPr sz="1400" b="1" spc="-35" dirty="0" err="1" smtClean="0">
                <a:latin typeface="Times New Roman"/>
                <a:cs typeface="Times New Roman"/>
              </a:rPr>
              <a:t>б</a:t>
            </a:r>
            <a:r>
              <a:rPr sz="1400" b="1" dirty="0" err="1" smtClean="0">
                <a:latin typeface="Times New Roman"/>
                <a:cs typeface="Times New Roman"/>
              </a:rPr>
              <a:t>лей</a:t>
            </a:r>
            <a:r>
              <a:rPr sz="1400" b="1" dirty="0" smtClean="0">
                <a:latin typeface="Times New Roman"/>
                <a:cs typeface="Times New Roman"/>
              </a:rPr>
              <a:t>)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10200" y="4572000"/>
            <a:ext cx="2486025" cy="1514475"/>
          </a:xfrm>
          <a:custGeom>
            <a:avLst/>
            <a:gdLst/>
            <a:ahLst/>
            <a:cxnLst/>
            <a:rect l="l" t="t" r="r" b="b"/>
            <a:pathLst>
              <a:path w="2486025" h="1514475">
                <a:moveTo>
                  <a:pt x="1242783" y="0"/>
                </a:moveTo>
                <a:lnTo>
                  <a:pt x="1140854" y="2509"/>
                </a:lnTo>
                <a:lnTo>
                  <a:pt x="1041194" y="9909"/>
                </a:lnTo>
                <a:lnTo>
                  <a:pt x="944124" y="22003"/>
                </a:lnTo>
                <a:lnTo>
                  <a:pt x="849962" y="38597"/>
                </a:lnTo>
                <a:lnTo>
                  <a:pt x="759030" y="59497"/>
                </a:lnTo>
                <a:lnTo>
                  <a:pt x="671647" y="84507"/>
                </a:lnTo>
                <a:lnTo>
                  <a:pt x="588132" y="113433"/>
                </a:lnTo>
                <a:lnTo>
                  <a:pt x="508805" y="146080"/>
                </a:lnTo>
                <a:lnTo>
                  <a:pt x="433987" y="182253"/>
                </a:lnTo>
                <a:lnTo>
                  <a:pt x="363997" y="221757"/>
                </a:lnTo>
                <a:lnTo>
                  <a:pt x="299155" y="264398"/>
                </a:lnTo>
                <a:lnTo>
                  <a:pt x="239781" y="309981"/>
                </a:lnTo>
                <a:lnTo>
                  <a:pt x="186194" y="358311"/>
                </a:lnTo>
                <a:lnTo>
                  <a:pt x="138714" y="409193"/>
                </a:lnTo>
                <a:lnTo>
                  <a:pt x="97662" y="462432"/>
                </a:lnTo>
                <a:lnTo>
                  <a:pt x="63356" y="517834"/>
                </a:lnTo>
                <a:lnTo>
                  <a:pt x="36117" y="575204"/>
                </a:lnTo>
                <a:lnTo>
                  <a:pt x="16265" y="634347"/>
                </a:lnTo>
                <a:lnTo>
                  <a:pt x="4119" y="695069"/>
                </a:lnTo>
                <a:lnTo>
                  <a:pt x="0" y="757174"/>
                </a:lnTo>
                <a:lnTo>
                  <a:pt x="4119" y="819279"/>
                </a:lnTo>
                <a:lnTo>
                  <a:pt x="16265" y="880003"/>
                </a:lnTo>
                <a:lnTo>
                  <a:pt x="36117" y="939150"/>
                </a:lnTo>
                <a:lnTo>
                  <a:pt x="63356" y="996526"/>
                </a:lnTo>
                <a:lnTo>
                  <a:pt x="97662" y="1051935"/>
                </a:lnTo>
                <a:lnTo>
                  <a:pt x="138714" y="1105182"/>
                </a:lnTo>
                <a:lnTo>
                  <a:pt x="186194" y="1156072"/>
                </a:lnTo>
                <a:lnTo>
                  <a:pt x="239781" y="1204411"/>
                </a:lnTo>
                <a:lnTo>
                  <a:pt x="299155" y="1250003"/>
                </a:lnTo>
                <a:lnTo>
                  <a:pt x="363997" y="1292653"/>
                </a:lnTo>
                <a:lnTo>
                  <a:pt x="433987" y="1332167"/>
                </a:lnTo>
                <a:lnTo>
                  <a:pt x="508805" y="1368349"/>
                </a:lnTo>
                <a:lnTo>
                  <a:pt x="588132" y="1401005"/>
                </a:lnTo>
                <a:lnTo>
                  <a:pt x="671647" y="1429939"/>
                </a:lnTo>
                <a:lnTo>
                  <a:pt x="759030" y="1454957"/>
                </a:lnTo>
                <a:lnTo>
                  <a:pt x="849962" y="1475863"/>
                </a:lnTo>
                <a:lnTo>
                  <a:pt x="944124" y="1492463"/>
                </a:lnTo>
                <a:lnTo>
                  <a:pt x="1041194" y="1504562"/>
                </a:lnTo>
                <a:lnTo>
                  <a:pt x="1140854" y="1511964"/>
                </a:lnTo>
                <a:lnTo>
                  <a:pt x="1242783" y="1514475"/>
                </a:lnTo>
                <a:lnTo>
                  <a:pt x="1344702" y="1511964"/>
                </a:lnTo>
                <a:lnTo>
                  <a:pt x="1444352" y="1504562"/>
                </a:lnTo>
                <a:lnTo>
                  <a:pt x="1541413" y="1492463"/>
                </a:lnTo>
                <a:lnTo>
                  <a:pt x="1635566" y="1475863"/>
                </a:lnTo>
                <a:lnTo>
                  <a:pt x="1726491" y="1454957"/>
                </a:lnTo>
                <a:lnTo>
                  <a:pt x="1813867" y="1429939"/>
                </a:lnTo>
                <a:lnTo>
                  <a:pt x="1897376" y="1401005"/>
                </a:lnTo>
                <a:lnTo>
                  <a:pt x="1976697" y="1368349"/>
                </a:lnTo>
                <a:lnTo>
                  <a:pt x="2051510" y="1332167"/>
                </a:lnTo>
                <a:lnTo>
                  <a:pt x="2121496" y="1292653"/>
                </a:lnTo>
                <a:lnTo>
                  <a:pt x="2186335" y="1250003"/>
                </a:lnTo>
                <a:lnTo>
                  <a:pt x="2245706" y="1204411"/>
                </a:lnTo>
                <a:lnTo>
                  <a:pt x="2299291" y="1156072"/>
                </a:lnTo>
                <a:lnTo>
                  <a:pt x="2346768" y="1105182"/>
                </a:lnTo>
                <a:lnTo>
                  <a:pt x="2387819" y="1051935"/>
                </a:lnTo>
                <a:lnTo>
                  <a:pt x="2422124" y="996526"/>
                </a:lnTo>
                <a:lnTo>
                  <a:pt x="2449362" y="939150"/>
                </a:lnTo>
                <a:lnTo>
                  <a:pt x="2469213" y="880003"/>
                </a:lnTo>
                <a:lnTo>
                  <a:pt x="2481359" y="819279"/>
                </a:lnTo>
                <a:lnTo>
                  <a:pt x="2485478" y="757174"/>
                </a:lnTo>
                <a:lnTo>
                  <a:pt x="2481359" y="695069"/>
                </a:lnTo>
                <a:lnTo>
                  <a:pt x="2469213" y="634347"/>
                </a:lnTo>
                <a:lnTo>
                  <a:pt x="2449362" y="575204"/>
                </a:lnTo>
                <a:lnTo>
                  <a:pt x="2422124" y="517834"/>
                </a:lnTo>
                <a:lnTo>
                  <a:pt x="2387819" y="462432"/>
                </a:lnTo>
                <a:lnTo>
                  <a:pt x="2346768" y="409193"/>
                </a:lnTo>
                <a:lnTo>
                  <a:pt x="2299291" y="358311"/>
                </a:lnTo>
                <a:lnTo>
                  <a:pt x="2245706" y="309981"/>
                </a:lnTo>
                <a:lnTo>
                  <a:pt x="2186335" y="264398"/>
                </a:lnTo>
                <a:lnTo>
                  <a:pt x="2121496" y="221757"/>
                </a:lnTo>
                <a:lnTo>
                  <a:pt x="2051510" y="182253"/>
                </a:lnTo>
                <a:lnTo>
                  <a:pt x="1976697" y="146080"/>
                </a:lnTo>
                <a:lnTo>
                  <a:pt x="1897376" y="113433"/>
                </a:lnTo>
                <a:lnTo>
                  <a:pt x="1813867" y="84507"/>
                </a:lnTo>
                <a:lnTo>
                  <a:pt x="1726491" y="59497"/>
                </a:lnTo>
                <a:lnTo>
                  <a:pt x="1635566" y="38597"/>
                </a:lnTo>
                <a:lnTo>
                  <a:pt x="1541413" y="22003"/>
                </a:lnTo>
                <a:lnTo>
                  <a:pt x="1444352" y="9909"/>
                </a:lnTo>
                <a:lnTo>
                  <a:pt x="1344702" y="2509"/>
                </a:lnTo>
                <a:lnTo>
                  <a:pt x="1242783" y="0"/>
                </a:lnTo>
                <a:close/>
              </a:path>
            </a:pathLst>
          </a:custGeom>
          <a:solidFill>
            <a:srgbClr val="4F6128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10200" y="4572000"/>
            <a:ext cx="2486025" cy="1514475"/>
          </a:xfrm>
          <a:custGeom>
            <a:avLst/>
            <a:gdLst/>
            <a:ahLst/>
            <a:cxnLst/>
            <a:rect l="l" t="t" r="r" b="b"/>
            <a:pathLst>
              <a:path w="2486025" h="1514475">
                <a:moveTo>
                  <a:pt x="0" y="757174"/>
                </a:moveTo>
                <a:lnTo>
                  <a:pt x="4119" y="695069"/>
                </a:lnTo>
                <a:lnTo>
                  <a:pt x="16265" y="634347"/>
                </a:lnTo>
                <a:lnTo>
                  <a:pt x="36117" y="575204"/>
                </a:lnTo>
                <a:lnTo>
                  <a:pt x="63356" y="517834"/>
                </a:lnTo>
                <a:lnTo>
                  <a:pt x="97662" y="462432"/>
                </a:lnTo>
                <a:lnTo>
                  <a:pt x="138714" y="409193"/>
                </a:lnTo>
                <a:lnTo>
                  <a:pt x="186194" y="358311"/>
                </a:lnTo>
                <a:lnTo>
                  <a:pt x="239781" y="309981"/>
                </a:lnTo>
                <a:lnTo>
                  <a:pt x="299155" y="264398"/>
                </a:lnTo>
                <a:lnTo>
                  <a:pt x="363997" y="221757"/>
                </a:lnTo>
                <a:lnTo>
                  <a:pt x="433987" y="182253"/>
                </a:lnTo>
                <a:lnTo>
                  <a:pt x="508805" y="146080"/>
                </a:lnTo>
                <a:lnTo>
                  <a:pt x="588132" y="113433"/>
                </a:lnTo>
                <a:lnTo>
                  <a:pt x="671647" y="84507"/>
                </a:lnTo>
                <a:lnTo>
                  <a:pt x="759030" y="59497"/>
                </a:lnTo>
                <a:lnTo>
                  <a:pt x="849962" y="38597"/>
                </a:lnTo>
                <a:lnTo>
                  <a:pt x="944124" y="22003"/>
                </a:lnTo>
                <a:lnTo>
                  <a:pt x="1041194" y="9909"/>
                </a:lnTo>
                <a:lnTo>
                  <a:pt x="1140854" y="2509"/>
                </a:lnTo>
                <a:lnTo>
                  <a:pt x="1242783" y="0"/>
                </a:lnTo>
                <a:lnTo>
                  <a:pt x="1344702" y="2509"/>
                </a:lnTo>
                <a:lnTo>
                  <a:pt x="1444352" y="9909"/>
                </a:lnTo>
                <a:lnTo>
                  <a:pt x="1541413" y="22003"/>
                </a:lnTo>
                <a:lnTo>
                  <a:pt x="1635566" y="38597"/>
                </a:lnTo>
                <a:lnTo>
                  <a:pt x="1726491" y="59497"/>
                </a:lnTo>
                <a:lnTo>
                  <a:pt x="1813867" y="84507"/>
                </a:lnTo>
                <a:lnTo>
                  <a:pt x="1897376" y="113433"/>
                </a:lnTo>
                <a:lnTo>
                  <a:pt x="1976697" y="146080"/>
                </a:lnTo>
                <a:lnTo>
                  <a:pt x="2051510" y="182253"/>
                </a:lnTo>
                <a:lnTo>
                  <a:pt x="2121496" y="221757"/>
                </a:lnTo>
                <a:lnTo>
                  <a:pt x="2186335" y="264398"/>
                </a:lnTo>
                <a:lnTo>
                  <a:pt x="2245706" y="309981"/>
                </a:lnTo>
                <a:lnTo>
                  <a:pt x="2299291" y="358311"/>
                </a:lnTo>
                <a:lnTo>
                  <a:pt x="2346768" y="409193"/>
                </a:lnTo>
                <a:lnTo>
                  <a:pt x="2387819" y="462432"/>
                </a:lnTo>
                <a:lnTo>
                  <a:pt x="2422124" y="517834"/>
                </a:lnTo>
                <a:lnTo>
                  <a:pt x="2449362" y="575204"/>
                </a:lnTo>
                <a:lnTo>
                  <a:pt x="2469213" y="634347"/>
                </a:lnTo>
                <a:lnTo>
                  <a:pt x="2481359" y="695069"/>
                </a:lnTo>
                <a:lnTo>
                  <a:pt x="2485478" y="757174"/>
                </a:lnTo>
                <a:lnTo>
                  <a:pt x="2481359" y="819279"/>
                </a:lnTo>
                <a:lnTo>
                  <a:pt x="2469213" y="880003"/>
                </a:lnTo>
                <a:lnTo>
                  <a:pt x="2449362" y="939150"/>
                </a:lnTo>
                <a:lnTo>
                  <a:pt x="2422124" y="996526"/>
                </a:lnTo>
                <a:lnTo>
                  <a:pt x="2387819" y="1051935"/>
                </a:lnTo>
                <a:lnTo>
                  <a:pt x="2346768" y="1105182"/>
                </a:lnTo>
                <a:lnTo>
                  <a:pt x="2299291" y="1156072"/>
                </a:lnTo>
                <a:lnTo>
                  <a:pt x="2245706" y="1204411"/>
                </a:lnTo>
                <a:lnTo>
                  <a:pt x="2186335" y="1250003"/>
                </a:lnTo>
                <a:lnTo>
                  <a:pt x="2121496" y="1292653"/>
                </a:lnTo>
                <a:lnTo>
                  <a:pt x="2051510" y="1332167"/>
                </a:lnTo>
                <a:lnTo>
                  <a:pt x="1976697" y="1368349"/>
                </a:lnTo>
                <a:lnTo>
                  <a:pt x="1897376" y="1401005"/>
                </a:lnTo>
                <a:lnTo>
                  <a:pt x="1813867" y="1429939"/>
                </a:lnTo>
                <a:lnTo>
                  <a:pt x="1726491" y="1454957"/>
                </a:lnTo>
                <a:lnTo>
                  <a:pt x="1635566" y="1475863"/>
                </a:lnTo>
                <a:lnTo>
                  <a:pt x="1541413" y="1492463"/>
                </a:lnTo>
                <a:lnTo>
                  <a:pt x="1444352" y="1504562"/>
                </a:lnTo>
                <a:lnTo>
                  <a:pt x="1344702" y="1511964"/>
                </a:lnTo>
                <a:lnTo>
                  <a:pt x="1242783" y="1514475"/>
                </a:lnTo>
                <a:lnTo>
                  <a:pt x="1140854" y="1511964"/>
                </a:lnTo>
                <a:lnTo>
                  <a:pt x="1041194" y="1504562"/>
                </a:lnTo>
                <a:lnTo>
                  <a:pt x="944124" y="1492463"/>
                </a:lnTo>
                <a:lnTo>
                  <a:pt x="849962" y="1475863"/>
                </a:lnTo>
                <a:lnTo>
                  <a:pt x="759030" y="1454957"/>
                </a:lnTo>
                <a:lnTo>
                  <a:pt x="671647" y="1429939"/>
                </a:lnTo>
                <a:lnTo>
                  <a:pt x="588132" y="1401005"/>
                </a:lnTo>
                <a:lnTo>
                  <a:pt x="508805" y="1368349"/>
                </a:lnTo>
                <a:lnTo>
                  <a:pt x="433987" y="1332167"/>
                </a:lnTo>
                <a:lnTo>
                  <a:pt x="363997" y="1292653"/>
                </a:lnTo>
                <a:lnTo>
                  <a:pt x="299155" y="1250003"/>
                </a:lnTo>
                <a:lnTo>
                  <a:pt x="239781" y="1204411"/>
                </a:lnTo>
                <a:lnTo>
                  <a:pt x="186194" y="1156072"/>
                </a:lnTo>
                <a:lnTo>
                  <a:pt x="138714" y="1105182"/>
                </a:lnTo>
                <a:lnTo>
                  <a:pt x="97662" y="1051935"/>
                </a:lnTo>
                <a:lnTo>
                  <a:pt x="63356" y="996526"/>
                </a:lnTo>
                <a:lnTo>
                  <a:pt x="36117" y="939150"/>
                </a:lnTo>
                <a:lnTo>
                  <a:pt x="16265" y="880003"/>
                </a:lnTo>
                <a:lnTo>
                  <a:pt x="4119" y="819279"/>
                </a:lnTo>
                <a:lnTo>
                  <a:pt x="0" y="75717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410200" y="4800600"/>
            <a:ext cx="2438400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394970" algn="ctr">
              <a:lnSpc>
                <a:spcPct val="100000"/>
              </a:lnSpc>
            </a:pPr>
            <a:r>
              <a:rPr sz="1400" b="1" dirty="0" err="1">
                <a:solidFill>
                  <a:srgbClr val="FFFFFF"/>
                </a:solidFill>
                <a:latin typeface="Times New Roman"/>
                <a:cs typeface="Times New Roman"/>
              </a:rPr>
              <a:t>Ф</a:t>
            </a:r>
            <a:r>
              <a:rPr sz="1400" b="1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400" b="1" spc="-5" dirty="0" err="1">
                <a:solidFill>
                  <a:srgbClr val="FFFFFF"/>
                </a:solidFill>
                <a:latin typeface="Times New Roman"/>
                <a:cs typeface="Times New Roman"/>
              </a:rPr>
              <a:t>н</a:t>
            </a:r>
            <a:r>
              <a:rPr sz="1400" b="1" dirty="0" err="1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sz="1400" b="1" spc="-5" dirty="0" err="1">
                <a:solidFill>
                  <a:srgbClr val="FFFFFF"/>
                </a:solidFill>
                <a:latin typeface="Times New Roman"/>
                <a:cs typeface="Times New Roman"/>
              </a:rPr>
              <a:t>н</a:t>
            </a:r>
            <a:r>
              <a:rPr sz="1400" b="1" dirty="0" err="1">
                <a:solidFill>
                  <a:srgbClr val="FFFFFF"/>
                </a:solidFill>
                <a:latin typeface="Times New Roman"/>
                <a:cs typeface="Times New Roman"/>
              </a:rPr>
              <a:t>сы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и муниципальная политика</a:t>
            </a: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lang="ru-RU"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 5815,7</a:t>
            </a:r>
            <a:r>
              <a:rPr sz="1400" b="1" spc="-1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spc="-1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ы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с.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б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лей</a:t>
            </a: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715000" y="2590800"/>
            <a:ext cx="2736850" cy="1381125"/>
          </a:xfrm>
          <a:custGeom>
            <a:avLst/>
            <a:gdLst/>
            <a:ahLst/>
            <a:cxnLst/>
            <a:rect l="l" t="t" r="r" b="b"/>
            <a:pathLst>
              <a:path w="2736850" h="1381125">
                <a:moveTo>
                  <a:pt x="1368171" y="0"/>
                </a:moveTo>
                <a:lnTo>
                  <a:pt x="1255955" y="2288"/>
                </a:lnTo>
                <a:lnTo>
                  <a:pt x="1146239" y="9036"/>
                </a:lnTo>
                <a:lnTo>
                  <a:pt x="1039373" y="20065"/>
                </a:lnTo>
                <a:lnTo>
                  <a:pt x="935711" y="35198"/>
                </a:lnTo>
                <a:lnTo>
                  <a:pt x="835604" y="54256"/>
                </a:lnTo>
                <a:lnTo>
                  <a:pt x="739404" y="77063"/>
                </a:lnTo>
                <a:lnTo>
                  <a:pt x="647463" y="103439"/>
                </a:lnTo>
                <a:lnTo>
                  <a:pt x="560134" y="133208"/>
                </a:lnTo>
                <a:lnTo>
                  <a:pt x="477767" y="166193"/>
                </a:lnTo>
                <a:lnTo>
                  <a:pt x="400716" y="202214"/>
                </a:lnTo>
                <a:lnTo>
                  <a:pt x="329333" y="241094"/>
                </a:lnTo>
                <a:lnTo>
                  <a:pt x="263968" y="282656"/>
                </a:lnTo>
                <a:lnTo>
                  <a:pt x="204976" y="326722"/>
                </a:lnTo>
                <a:lnTo>
                  <a:pt x="152707" y="373114"/>
                </a:lnTo>
                <a:lnTo>
                  <a:pt x="107513" y="421654"/>
                </a:lnTo>
                <a:lnTo>
                  <a:pt x="69747" y="472165"/>
                </a:lnTo>
                <a:lnTo>
                  <a:pt x="39760" y="524468"/>
                </a:lnTo>
                <a:lnTo>
                  <a:pt x="17906" y="578387"/>
                </a:lnTo>
                <a:lnTo>
                  <a:pt x="4535" y="633743"/>
                </a:lnTo>
                <a:lnTo>
                  <a:pt x="0" y="690359"/>
                </a:lnTo>
                <a:lnTo>
                  <a:pt x="4535" y="746978"/>
                </a:lnTo>
                <a:lnTo>
                  <a:pt x="17906" y="802336"/>
                </a:lnTo>
                <a:lnTo>
                  <a:pt x="39760" y="856257"/>
                </a:lnTo>
                <a:lnTo>
                  <a:pt x="69747" y="908561"/>
                </a:lnTo>
                <a:lnTo>
                  <a:pt x="107513" y="959072"/>
                </a:lnTo>
                <a:lnTo>
                  <a:pt x="152707" y="1007612"/>
                </a:lnTo>
                <a:lnTo>
                  <a:pt x="204976" y="1054003"/>
                </a:lnTo>
                <a:lnTo>
                  <a:pt x="263968" y="1098068"/>
                </a:lnTo>
                <a:lnTo>
                  <a:pt x="329333" y="1139628"/>
                </a:lnTo>
                <a:lnTo>
                  <a:pt x="400716" y="1178507"/>
                </a:lnTo>
                <a:lnTo>
                  <a:pt x="477767" y="1214526"/>
                </a:lnTo>
                <a:lnTo>
                  <a:pt x="560134" y="1247508"/>
                </a:lnTo>
                <a:lnTo>
                  <a:pt x="647463" y="1277275"/>
                </a:lnTo>
                <a:lnTo>
                  <a:pt x="739404" y="1303650"/>
                </a:lnTo>
                <a:lnTo>
                  <a:pt x="835604" y="1326454"/>
                </a:lnTo>
                <a:lnTo>
                  <a:pt x="935711" y="1345511"/>
                </a:lnTo>
                <a:lnTo>
                  <a:pt x="1039373" y="1360642"/>
                </a:lnTo>
                <a:lnTo>
                  <a:pt x="1146239" y="1371670"/>
                </a:lnTo>
                <a:lnTo>
                  <a:pt x="1255955" y="1378417"/>
                </a:lnTo>
                <a:lnTo>
                  <a:pt x="1368171" y="1380705"/>
                </a:lnTo>
                <a:lnTo>
                  <a:pt x="1480386" y="1378417"/>
                </a:lnTo>
                <a:lnTo>
                  <a:pt x="1590102" y="1371670"/>
                </a:lnTo>
                <a:lnTo>
                  <a:pt x="1696968" y="1360642"/>
                </a:lnTo>
                <a:lnTo>
                  <a:pt x="1800630" y="1345511"/>
                </a:lnTo>
                <a:lnTo>
                  <a:pt x="1900737" y="1326454"/>
                </a:lnTo>
                <a:lnTo>
                  <a:pt x="1996937" y="1303650"/>
                </a:lnTo>
                <a:lnTo>
                  <a:pt x="2088878" y="1277275"/>
                </a:lnTo>
                <a:lnTo>
                  <a:pt x="2176207" y="1247508"/>
                </a:lnTo>
                <a:lnTo>
                  <a:pt x="2258574" y="1214526"/>
                </a:lnTo>
                <a:lnTo>
                  <a:pt x="2335625" y="1178507"/>
                </a:lnTo>
                <a:lnTo>
                  <a:pt x="2407008" y="1139628"/>
                </a:lnTo>
                <a:lnTo>
                  <a:pt x="2472373" y="1098068"/>
                </a:lnTo>
                <a:lnTo>
                  <a:pt x="2531365" y="1054003"/>
                </a:lnTo>
                <a:lnTo>
                  <a:pt x="2583634" y="1007612"/>
                </a:lnTo>
                <a:lnTo>
                  <a:pt x="2628828" y="959072"/>
                </a:lnTo>
                <a:lnTo>
                  <a:pt x="2666594" y="908561"/>
                </a:lnTo>
                <a:lnTo>
                  <a:pt x="2696581" y="856257"/>
                </a:lnTo>
                <a:lnTo>
                  <a:pt x="2718435" y="802336"/>
                </a:lnTo>
                <a:lnTo>
                  <a:pt x="2731806" y="746978"/>
                </a:lnTo>
                <a:lnTo>
                  <a:pt x="2736342" y="690359"/>
                </a:lnTo>
                <a:lnTo>
                  <a:pt x="2731806" y="633743"/>
                </a:lnTo>
                <a:lnTo>
                  <a:pt x="2718435" y="578387"/>
                </a:lnTo>
                <a:lnTo>
                  <a:pt x="2696581" y="524468"/>
                </a:lnTo>
                <a:lnTo>
                  <a:pt x="2666594" y="472165"/>
                </a:lnTo>
                <a:lnTo>
                  <a:pt x="2628828" y="421654"/>
                </a:lnTo>
                <a:lnTo>
                  <a:pt x="2583634" y="373114"/>
                </a:lnTo>
                <a:lnTo>
                  <a:pt x="2531365" y="326722"/>
                </a:lnTo>
                <a:lnTo>
                  <a:pt x="2472373" y="282656"/>
                </a:lnTo>
                <a:lnTo>
                  <a:pt x="2407008" y="241094"/>
                </a:lnTo>
                <a:lnTo>
                  <a:pt x="2335625" y="202214"/>
                </a:lnTo>
                <a:lnTo>
                  <a:pt x="2258574" y="166193"/>
                </a:lnTo>
                <a:lnTo>
                  <a:pt x="2176207" y="133208"/>
                </a:lnTo>
                <a:lnTo>
                  <a:pt x="2088878" y="103439"/>
                </a:lnTo>
                <a:lnTo>
                  <a:pt x="1996937" y="77063"/>
                </a:lnTo>
                <a:lnTo>
                  <a:pt x="1900737" y="54256"/>
                </a:lnTo>
                <a:lnTo>
                  <a:pt x="1800630" y="35198"/>
                </a:lnTo>
                <a:lnTo>
                  <a:pt x="1696968" y="20065"/>
                </a:lnTo>
                <a:lnTo>
                  <a:pt x="1590102" y="9036"/>
                </a:lnTo>
                <a:lnTo>
                  <a:pt x="1480386" y="2288"/>
                </a:lnTo>
                <a:lnTo>
                  <a:pt x="1368171" y="0"/>
                </a:lnTo>
                <a:close/>
              </a:path>
            </a:pathLst>
          </a:custGeom>
          <a:solidFill>
            <a:srgbClr val="1E1C11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715000" y="2590800"/>
            <a:ext cx="2736850" cy="1381125"/>
          </a:xfrm>
          <a:custGeom>
            <a:avLst/>
            <a:gdLst/>
            <a:ahLst/>
            <a:cxnLst/>
            <a:rect l="l" t="t" r="r" b="b"/>
            <a:pathLst>
              <a:path w="2736850" h="1381125">
                <a:moveTo>
                  <a:pt x="0" y="690359"/>
                </a:moveTo>
                <a:lnTo>
                  <a:pt x="4535" y="633743"/>
                </a:lnTo>
                <a:lnTo>
                  <a:pt x="17906" y="578387"/>
                </a:lnTo>
                <a:lnTo>
                  <a:pt x="39760" y="524468"/>
                </a:lnTo>
                <a:lnTo>
                  <a:pt x="69747" y="472165"/>
                </a:lnTo>
                <a:lnTo>
                  <a:pt x="107513" y="421654"/>
                </a:lnTo>
                <a:lnTo>
                  <a:pt x="152707" y="373114"/>
                </a:lnTo>
                <a:lnTo>
                  <a:pt x="204976" y="326722"/>
                </a:lnTo>
                <a:lnTo>
                  <a:pt x="263968" y="282656"/>
                </a:lnTo>
                <a:lnTo>
                  <a:pt x="329333" y="241094"/>
                </a:lnTo>
                <a:lnTo>
                  <a:pt x="400716" y="202214"/>
                </a:lnTo>
                <a:lnTo>
                  <a:pt x="477767" y="166193"/>
                </a:lnTo>
                <a:lnTo>
                  <a:pt x="560134" y="133208"/>
                </a:lnTo>
                <a:lnTo>
                  <a:pt x="647463" y="103439"/>
                </a:lnTo>
                <a:lnTo>
                  <a:pt x="739404" y="77063"/>
                </a:lnTo>
                <a:lnTo>
                  <a:pt x="835604" y="54256"/>
                </a:lnTo>
                <a:lnTo>
                  <a:pt x="935711" y="35198"/>
                </a:lnTo>
                <a:lnTo>
                  <a:pt x="1039373" y="20065"/>
                </a:lnTo>
                <a:lnTo>
                  <a:pt x="1146239" y="9036"/>
                </a:lnTo>
                <a:lnTo>
                  <a:pt x="1255955" y="2288"/>
                </a:lnTo>
                <a:lnTo>
                  <a:pt x="1368171" y="0"/>
                </a:lnTo>
                <a:lnTo>
                  <a:pt x="1480386" y="2288"/>
                </a:lnTo>
                <a:lnTo>
                  <a:pt x="1590102" y="9036"/>
                </a:lnTo>
                <a:lnTo>
                  <a:pt x="1696968" y="20065"/>
                </a:lnTo>
                <a:lnTo>
                  <a:pt x="1800630" y="35198"/>
                </a:lnTo>
                <a:lnTo>
                  <a:pt x="1900737" y="54256"/>
                </a:lnTo>
                <a:lnTo>
                  <a:pt x="1996937" y="77063"/>
                </a:lnTo>
                <a:lnTo>
                  <a:pt x="2088878" y="103439"/>
                </a:lnTo>
                <a:lnTo>
                  <a:pt x="2176207" y="133208"/>
                </a:lnTo>
                <a:lnTo>
                  <a:pt x="2258574" y="166193"/>
                </a:lnTo>
                <a:lnTo>
                  <a:pt x="2335625" y="202214"/>
                </a:lnTo>
                <a:lnTo>
                  <a:pt x="2407008" y="241094"/>
                </a:lnTo>
                <a:lnTo>
                  <a:pt x="2472373" y="282656"/>
                </a:lnTo>
                <a:lnTo>
                  <a:pt x="2531365" y="326722"/>
                </a:lnTo>
                <a:lnTo>
                  <a:pt x="2583634" y="373114"/>
                </a:lnTo>
                <a:lnTo>
                  <a:pt x="2628828" y="421654"/>
                </a:lnTo>
                <a:lnTo>
                  <a:pt x="2666594" y="472165"/>
                </a:lnTo>
                <a:lnTo>
                  <a:pt x="2696581" y="524468"/>
                </a:lnTo>
                <a:lnTo>
                  <a:pt x="2718435" y="578387"/>
                </a:lnTo>
                <a:lnTo>
                  <a:pt x="2731806" y="633743"/>
                </a:lnTo>
                <a:lnTo>
                  <a:pt x="2736342" y="690359"/>
                </a:lnTo>
                <a:lnTo>
                  <a:pt x="2731806" y="746978"/>
                </a:lnTo>
                <a:lnTo>
                  <a:pt x="2718435" y="802336"/>
                </a:lnTo>
                <a:lnTo>
                  <a:pt x="2696581" y="856257"/>
                </a:lnTo>
                <a:lnTo>
                  <a:pt x="2666594" y="908561"/>
                </a:lnTo>
                <a:lnTo>
                  <a:pt x="2628828" y="959072"/>
                </a:lnTo>
                <a:lnTo>
                  <a:pt x="2583634" y="1007612"/>
                </a:lnTo>
                <a:lnTo>
                  <a:pt x="2531365" y="1054003"/>
                </a:lnTo>
                <a:lnTo>
                  <a:pt x="2472373" y="1098068"/>
                </a:lnTo>
                <a:lnTo>
                  <a:pt x="2407008" y="1139628"/>
                </a:lnTo>
                <a:lnTo>
                  <a:pt x="2335625" y="1178507"/>
                </a:lnTo>
                <a:lnTo>
                  <a:pt x="2258574" y="1214526"/>
                </a:lnTo>
                <a:lnTo>
                  <a:pt x="2176207" y="1247508"/>
                </a:lnTo>
                <a:lnTo>
                  <a:pt x="2088878" y="1277275"/>
                </a:lnTo>
                <a:lnTo>
                  <a:pt x="1996937" y="1303650"/>
                </a:lnTo>
                <a:lnTo>
                  <a:pt x="1900737" y="1326454"/>
                </a:lnTo>
                <a:lnTo>
                  <a:pt x="1800630" y="1345511"/>
                </a:lnTo>
                <a:lnTo>
                  <a:pt x="1696968" y="1360642"/>
                </a:lnTo>
                <a:lnTo>
                  <a:pt x="1590102" y="1371670"/>
                </a:lnTo>
                <a:lnTo>
                  <a:pt x="1480386" y="1378417"/>
                </a:lnTo>
                <a:lnTo>
                  <a:pt x="1368171" y="1380705"/>
                </a:lnTo>
                <a:lnTo>
                  <a:pt x="1255955" y="1378417"/>
                </a:lnTo>
                <a:lnTo>
                  <a:pt x="1146239" y="1371670"/>
                </a:lnTo>
                <a:lnTo>
                  <a:pt x="1039373" y="1360642"/>
                </a:lnTo>
                <a:lnTo>
                  <a:pt x="935711" y="1345511"/>
                </a:lnTo>
                <a:lnTo>
                  <a:pt x="835604" y="1326454"/>
                </a:lnTo>
                <a:lnTo>
                  <a:pt x="739404" y="1303650"/>
                </a:lnTo>
                <a:lnTo>
                  <a:pt x="647463" y="1277275"/>
                </a:lnTo>
                <a:lnTo>
                  <a:pt x="560134" y="1247508"/>
                </a:lnTo>
                <a:lnTo>
                  <a:pt x="477767" y="1214526"/>
                </a:lnTo>
                <a:lnTo>
                  <a:pt x="400716" y="1178507"/>
                </a:lnTo>
                <a:lnTo>
                  <a:pt x="329333" y="1139628"/>
                </a:lnTo>
                <a:lnTo>
                  <a:pt x="263968" y="1098068"/>
                </a:lnTo>
                <a:lnTo>
                  <a:pt x="204976" y="1054003"/>
                </a:lnTo>
                <a:lnTo>
                  <a:pt x="152707" y="1007612"/>
                </a:lnTo>
                <a:lnTo>
                  <a:pt x="107513" y="959072"/>
                </a:lnTo>
                <a:lnTo>
                  <a:pt x="69747" y="908561"/>
                </a:lnTo>
                <a:lnTo>
                  <a:pt x="39760" y="856257"/>
                </a:lnTo>
                <a:lnTo>
                  <a:pt x="17906" y="802336"/>
                </a:lnTo>
                <a:lnTo>
                  <a:pt x="4535" y="746978"/>
                </a:lnTo>
                <a:lnTo>
                  <a:pt x="0" y="69035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324600" y="2743200"/>
            <a:ext cx="153162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-635" algn="ctr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Пр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о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4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sz="14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де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й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с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е 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п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р</a:t>
            </a:r>
            <a:r>
              <a:rPr sz="14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е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с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у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пн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ос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и за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щ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4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sz="14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о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ЧС </a:t>
            </a: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lang="ru-RU" sz="1400" b="1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102,2</a:t>
            </a:r>
            <a:r>
              <a:rPr sz="1400" b="1" spc="-5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ы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с.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б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лей</a:t>
            </a: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92251" y="161544"/>
            <a:ext cx="8159496" cy="10485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87323" y="99060"/>
            <a:ext cx="7818120" cy="10911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9546" y="188633"/>
            <a:ext cx="8064881" cy="95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9546" y="188633"/>
            <a:ext cx="8065134" cy="954405"/>
          </a:xfrm>
          <a:custGeom>
            <a:avLst/>
            <a:gdLst/>
            <a:ahLst/>
            <a:cxnLst/>
            <a:rect l="l" t="t" r="r" b="b"/>
            <a:pathLst>
              <a:path w="8065134" h="954405">
                <a:moveTo>
                  <a:pt x="0" y="954112"/>
                </a:moveTo>
                <a:lnTo>
                  <a:pt x="8064881" y="954112"/>
                </a:lnTo>
                <a:lnTo>
                  <a:pt x="8064881" y="0"/>
                </a:lnTo>
                <a:lnTo>
                  <a:pt x="0" y="0"/>
                </a:lnTo>
                <a:lnTo>
                  <a:pt x="0" y="954112"/>
                </a:lnTo>
                <a:close/>
              </a:path>
            </a:pathLst>
          </a:custGeom>
          <a:ln w="9525">
            <a:solidFill>
              <a:srgbClr val="46AAC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066800" y="228600"/>
            <a:ext cx="7269480" cy="884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Ст</a:t>
            </a:r>
            <a:r>
              <a:rPr sz="2800" b="1" spc="-45" dirty="0">
                <a:solidFill>
                  <a:srgbClr val="548ED4"/>
                </a:solidFill>
                <a:latin typeface="Calibri"/>
                <a:cs typeface="Calibri"/>
              </a:rPr>
              <a:t>р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у</a:t>
            </a:r>
            <a:r>
              <a:rPr sz="2800" b="1" spc="-25" dirty="0">
                <a:solidFill>
                  <a:srgbClr val="548ED4"/>
                </a:solidFill>
                <a:latin typeface="Calibri"/>
                <a:cs typeface="Calibri"/>
              </a:rPr>
              <a:t>к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тура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50" dirty="0">
                <a:solidFill>
                  <a:srgbClr val="548ED4"/>
                </a:solidFill>
                <a:latin typeface="Calibri"/>
                <a:cs typeface="Calibri"/>
              </a:rPr>
              <a:t>м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униципальных</a:t>
            </a:r>
            <a:r>
              <a:rPr sz="2800" b="1" spc="4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пр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20" dirty="0">
                <a:solidFill>
                  <a:srgbClr val="548ED4"/>
                </a:solidFill>
                <a:latin typeface="Calibri"/>
                <a:cs typeface="Calibri"/>
              </a:rPr>
              <a:t>грамм</a:t>
            </a:r>
            <a:endParaRPr sz="2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Сине</a:t>
            </a:r>
            <a:r>
              <a:rPr sz="2800" b="1" spc="-40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орс</a:t>
            </a:r>
            <a:r>
              <a:rPr sz="2800" b="1" spc="-75" dirty="0">
                <a:solidFill>
                  <a:srgbClr val="548ED4"/>
                </a:solidFill>
                <a:latin typeface="Calibri"/>
                <a:cs typeface="Calibri"/>
              </a:rPr>
              <a:t>к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</a:t>
            </a:r>
            <a:r>
              <a:rPr sz="2800" b="1" spc="-60" dirty="0">
                <a:solidFill>
                  <a:srgbClr val="548ED4"/>
                </a:solidFill>
                <a:latin typeface="Calibri"/>
                <a:cs typeface="Calibri"/>
              </a:rPr>
              <a:t>е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льс</a:t>
            </a:r>
            <a:r>
              <a:rPr sz="2800" b="1" spc="-65" dirty="0">
                <a:solidFill>
                  <a:srgbClr val="548ED4"/>
                </a:solidFill>
                <a:latin typeface="Calibri"/>
                <a:cs typeface="Calibri"/>
              </a:rPr>
              <a:t>к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п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</a:t>
            </a:r>
            <a:r>
              <a:rPr sz="2800" b="1" spc="-60" dirty="0">
                <a:solidFill>
                  <a:srgbClr val="548ED4"/>
                </a:solidFill>
                <a:latin typeface="Calibri"/>
                <a:cs typeface="Calibri"/>
              </a:rPr>
              <a:t>е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ления</a:t>
            </a:r>
            <a:r>
              <a:rPr sz="2800" b="1" spc="4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 err="1">
                <a:solidFill>
                  <a:srgbClr val="548ED4"/>
                </a:solidFill>
                <a:latin typeface="Calibri"/>
                <a:cs typeface="Calibri"/>
              </a:rPr>
              <a:t>на</a:t>
            </a:r>
            <a:r>
              <a:rPr sz="2800" b="1" spc="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 smtClean="0">
                <a:solidFill>
                  <a:srgbClr val="548ED4"/>
                </a:solidFill>
                <a:latin typeface="Calibri"/>
                <a:cs typeface="Calibri"/>
              </a:rPr>
              <a:t>201</a:t>
            </a:r>
            <a:r>
              <a:rPr lang="ru-RU" sz="2800" b="1" spc="-15" dirty="0" smtClean="0">
                <a:solidFill>
                  <a:srgbClr val="548ED4"/>
                </a:solidFill>
                <a:latin typeface="Calibri"/>
                <a:cs typeface="Calibri"/>
              </a:rPr>
              <a:t>7</a:t>
            </a:r>
            <a:r>
              <a:rPr sz="2800" b="1" spc="20" dirty="0" smtClean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95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20" dirty="0">
                <a:solidFill>
                  <a:srgbClr val="548ED4"/>
                </a:solidFill>
                <a:latin typeface="Calibri"/>
                <a:cs typeface="Calibri"/>
              </a:rPr>
              <a:t>д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685800" y="3124200"/>
            <a:ext cx="22860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990600" y="33528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Культура и туризм, спорта (8980,0 тыс.рублей ) </a:t>
            </a:r>
          </a:p>
          <a:p>
            <a:endParaRPr lang="ru-RU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14287" y="1571625"/>
            <a:ext cx="8713470" cy="5113020"/>
          </a:xfrm>
          <a:custGeom>
            <a:avLst/>
            <a:gdLst/>
            <a:ahLst/>
            <a:cxnLst/>
            <a:rect l="l" t="t" r="r" b="b"/>
            <a:pathLst>
              <a:path w="8713470" h="5113020">
                <a:moveTo>
                  <a:pt x="0" y="2556256"/>
                </a:moveTo>
                <a:lnTo>
                  <a:pt x="14441" y="2346609"/>
                </a:lnTo>
                <a:lnTo>
                  <a:pt x="57017" y="2141629"/>
                </a:lnTo>
                <a:lnTo>
                  <a:pt x="126608" y="1941974"/>
                </a:lnTo>
                <a:lnTo>
                  <a:pt x="222092" y="1748300"/>
                </a:lnTo>
                <a:lnTo>
                  <a:pt x="342348" y="1561266"/>
                </a:lnTo>
                <a:lnTo>
                  <a:pt x="486254" y="1381530"/>
                </a:lnTo>
                <a:lnTo>
                  <a:pt x="652690" y="1209751"/>
                </a:lnTo>
                <a:lnTo>
                  <a:pt x="840535" y="1046585"/>
                </a:lnTo>
                <a:lnTo>
                  <a:pt x="1048667" y="892692"/>
                </a:lnTo>
                <a:lnTo>
                  <a:pt x="1275965" y="748728"/>
                </a:lnTo>
                <a:lnTo>
                  <a:pt x="1521309" y="615352"/>
                </a:lnTo>
                <a:lnTo>
                  <a:pt x="1783576" y="493223"/>
                </a:lnTo>
                <a:lnTo>
                  <a:pt x="2061646" y="382997"/>
                </a:lnTo>
                <a:lnTo>
                  <a:pt x="2354398" y="285333"/>
                </a:lnTo>
                <a:lnTo>
                  <a:pt x="2660711" y="200890"/>
                </a:lnTo>
                <a:lnTo>
                  <a:pt x="2979463" y="130324"/>
                </a:lnTo>
                <a:lnTo>
                  <a:pt x="3309533" y="74294"/>
                </a:lnTo>
                <a:lnTo>
                  <a:pt x="3649800" y="33458"/>
                </a:lnTo>
                <a:lnTo>
                  <a:pt x="3999144" y="8474"/>
                </a:lnTo>
                <a:lnTo>
                  <a:pt x="4356442" y="0"/>
                </a:lnTo>
                <a:lnTo>
                  <a:pt x="4713741" y="8474"/>
                </a:lnTo>
                <a:lnTo>
                  <a:pt x="5063086" y="33458"/>
                </a:lnTo>
                <a:lnTo>
                  <a:pt x="5403354" y="74294"/>
                </a:lnTo>
                <a:lnTo>
                  <a:pt x="5733426" y="130324"/>
                </a:lnTo>
                <a:lnTo>
                  <a:pt x="6052180" y="200890"/>
                </a:lnTo>
                <a:lnTo>
                  <a:pt x="6358495" y="285333"/>
                </a:lnTo>
                <a:lnTo>
                  <a:pt x="6651249" y="382997"/>
                </a:lnTo>
                <a:lnTo>
                  <a:pt x="6929322" y="493223"/>
                </a:lnTo>
                <a:lnTo>
                  <a:pt x="7191592" y="615352"/>
                </a:lnTo>
                <a:lnTo>
                  <a:pt x="7436939" y="748728"/>
                </a:lnTo>
                <a:lnTo>
                  <a:pt x="7664240" y="892692"/>
                </a:lnTo>
                <a:lnTo>
                  <a:pt x="7872374" y="1046585"/>
                </a:lnTo>
                <a:lnTo>
                  <a:pt x="8060222" y="1209751"/>
                </a:lnTo>
                <a:lnTo>
                  <a:pt x="8226660" y="1381530"/>
                </a:lnTo>
                <a:lnTo>
                  <a:pt x="8370569" y="1561266"/>
                </a:lnTo>
                <a:lnTo>
                  <a:pt x="8490827" y="1748300"/>
                </a:lnTo>
                <a:lnTo>
                  <a:pt x="8586312" y="1941974"/>
                </a:lnTo>
                <a:lnTo>
                  <a:pt x="8655904" y="2141629"/>
                </a:lnTo>
                <a:lnTo>
                  <a:pt x="8698482" y="2346609"/>
                </a:lnTo>
                <a:lnTo>
                  <a:pt x="8712923" y="2556256"/>
                </a:lnTo>
                <a:lnTo>
                  <a:pt x="8698482" y="2765919"/>
                </a:lnTo>
                <a:lnTo>
                  <a:pt x="8655904" y="2970914"/>
                </a:lnTo>
                <a:lnTo>
                  <a:pt x="8586312" y="3170582"/>
                </a:lnTo>
                <a:lnTo>
                  <a:pt x="8490827" y="3364265"/>
                </a:lnTo>
                <a:lnTo>
                  <a:pt x="8370569" y="3551306"/>
                </a:lnTo>
                <a:lnTo>
                  <a:pt x="8226660" y="3731048"/>
                </a:lnTo>
                <a:lnTo>
                  <a:pt x="8060222" y="3902831"/>
                </a:lnTo>
                <a:lnTo>
                  <a:pt x="7872374" y="4065999"/>
                </a:lnTo>
                <a:lnTo>
                  <a:pt x="7664240" y="4219893"/>
                </a:lnTo>
                <a:lnTo>
                  <a:pt x="7436939" y="4363856"/>
                </a:lnTo>
                <a:lnTo>
                  <a:pt x="7191592" y="4497230"/>
                </a:lnTo>
                <a:lnTo>
                  <a:pt x="6929322" y="4619358"/>
                </a:lnTo>
                <a:lnTo>
                  <a:pt x="6651249" y="4729581"/>
                </a:lnTo>
                <a:lnTo>
                  <a:pt x="6358495" y="4827241"/>
                </a:lnTo>
                <a:lnTo>
                  <a:pt x="6052180" y="4911682"/>
                </a:lnTo>
                <a:lnTo>
                  <a:pt x="5733426" y="4982245"/>
                </a:lnTo>
                <a:lnTo>
                  <a:pt x="5403354" y="5038272"/>
                </a:lnTo>
                <a:lnTo>
                  <a:pt x="5063086" y="5079106"/>
                </a:lnTo>
                <a:lnTo>
                  <a:pt x="4713741" y="5104089"/>
                </a:lnTo>
                <a:lnTo>
                  <a:pt x="4356442" y="5112562"/>
                </a:lnTo>
                <a:lnTo>
                  <a:pt x="3999144" y="5104089"/>
                </a:lnTo>
                <a:lnTo>
                  <a:pt x="3649800" y="5079106"/>
                </a:lnTo>
                <a:lnTo>
                  <a:pt x="3309533" y="5038272"/>
                </a:lnTo>
                <a:lnTo>
                  <a:pt x="2979463" y="4982245"/>
                </a:lnTo>
                <a:lnTo>
                  <a:pt x="2660711" y="4911682"/>
                </a:lnTo>
                <a:lnTo>
                  <a:pt x="2354398" y="4827241"/>
                </a:lnTo>
                <a:lnTo>
                  <a:pt x="2061646" y="4729581"/>
                </a:lnTo>
                <a:lnTo>
                  <a:pt x="1783576" y="4619358"/>
                </a:lnTo>
                <a:lnTo>
                  <a:pt x="1521309" y="4497230"/>
                </a:lnTo>
                <a:lnTo>
                  <a:pt x="1275965" y="4363856"/>
                </a:lnTo>
                <a:lnTo>
                  <a:pt x="1048667" y="4219893"/>
                </a:lnTo>
                <a:lnTo>
                  <a:pt x="840535" y="4065999"/>
                </a:lnTo>
                <a:lnTo>
                  <a:pt x="652690" y="3902831"/>
                </a:lnTo>
                <a:lnTo>
                  <a:pt x="486254" y="3731048"/>
                </a:lnTo>
                <a:lnTo>
                  <a:pt x="342348" y="3551306"/>
                </a:lnTo>
                <a:lnTo>
                  <a:pt x="222092" y="3364265"/>
                </a:lnTo>
                <a:lnTo>
                  <a:pt x="126608" y="3170582"/>
                </a:lnTo>
                <a:lnTo>
                  <a:pt x="57017" y="2970914"/>
                </a:lnTo>
                <a:lnTo>
                  <a:pt x="14441" y="2765919"/>
                </a:lnTo>
                <a:lnTo>
                  <a:pt x="0" y="255625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43200" y="3657600"/>
            <a:ext cx="332740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ct val="100000"/>
              </a:lnSpc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Все</a:t>
            </a:r>
            <a:r>
              <a:rPr sz="2800" b="1" spc="-30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endParaRPr sz="2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ru-RU" sz="28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ru-RU" sz="28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14 329,1 </a:t>
            </a:r>
            <a:r>
              <a:rPr sz="2800" b="1" spc="-25" dirty="0" err="1" smtClean="0">
                <a:solidFill>
                  <a:srgbClr val="FFFFFF"/>
                </a:solidFill>
                <a:latin typeface="Calibri"/>
                <a:cs typeface="Calibri"/>
              </a:rPr>
              <a:t>ты</a:t>
            </a:r>
            <a:r>
              <a:rPr sz="2800" b="1" spc="-10" dirty="0" err="1" smtClean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2800" b="1" spc="-70" dirty="0">
                <a:solidFill>
                  <a:srgbClr val="FFFFFF"/>
                </a:solidFill>
                <a:latin typeface="Calibri"/>
                <a:cs typeface="Calibri"/>
              </a:rPr>
              <a:t>б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лей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47846" y="1628776"/>
            <a:ext cx="2520315" cy="1440180"/>
          </a:xfrm>
          <a:custGeom>
            <a:avLst/>
            <a:gdLst/>
            <a:ahLst/>
            <a:cxnLst/>
            <a:rect l="l" t="t" r="r" b="b"/>
            <a:pathLst>
              <a:path w="2520315" h="1440180">
                <a:moveTo>
                  <a:pt x="1260157" y="0"/>
                </a:moveTo>
                <a:lnTo>
                  <a:pt x="1156868" y="2386"/>
                </a:lnTo>
                <a:lnTo>
                  <a:pt x="1055816" y="9424"/>
                </a:lnTo>
                <a:lnTo>
                  <a:pt x="957388" y="20929"/>
                </a:lnTo>
                <a:lnTo>
                  <a:pt x="861909" y="36714"/>
                </a:lnTo>
                <a:lnTo>
                  <a:pt x="769703" y="56594"/>
                </a:lnTo>
                <a:lnTo>
                  <a:pt x="681094" y="80384"/>
                </a:lnTo>
                <a:lnTo>
                  <a:pt x="596408" y="107898"/>
                </a:lnTo>
                <a:lnTo>
                  <a:pt x="515968" y="138950"/>
                </a:lnTo>
                <a:lnTo>
                  <a:pt x="440099" y="173356"/>
                </a:lnTo>
                <a:lnTo>
                  <a:pt x="369125" y="210929"/>
                </a:lnTo>
                <a:lnTo>
                  <a:pt x="303371" y="251485"/>
                </a:lnTo>
                <a:lnTo>
                  <a:pt x="243161" y="294837"/>
                </a:lnTo>
                <a:lnTo>
                  <a:pt x="188819" y="340801"/>
                </a:lnTo>
                <a:lnTo>
                  <a:pt x="140671" y="389191"/>
                </a:lnTo>
                <a:lnTo>
                  <a:pt x="99040" y="439821"/>
                </a:lnTo>
                <a:lnTo>
                  <a:pt x="64250" y="492506"/>
                </a:lnTo>
                <a:lnTo>
                  <a:pt x="36627" y="547061"/>
                </a:lnTo>
                <a:lnTo>
                  <a:pt x="16495" y="603300"/>
                </a:lnTo>
                <a:lnTo>
                  <a:pt x="4177" y="661037"/>
                </a:lnTo>
                <a:lnTo>
                  <a:pt x="0" y="720088"/>
                </a:lnTo>
                <a:lnTo>
                  <a:pt x="4177" y="779156"/>
                </a:lnTo>
                <a:lnTo>
                  <a:pt x="16495" y="836907"/>
                </a:lnTo>
                <a:lnTo>
                  <a:pt x="36627" y="893157"/>
                </a:lnTo>
                <a:lnTo>
                  <a:pt x="64249" y="947719"/>
                </a:lnTo>
                <a:lnTo>
                  <a:pt x="99038" y="1000409"/>
                </a:lnTo>
                <a:lnTo>
                  <a:pt x="140667" y="1051041"/>
                </a:lnTo>
                <a:lnTo>
                  <a:pt x="188814" y="1099431"/>
                </a:lnTo>
                <a:lnTo>
                  <a:pt x="243153" y="1145394"/>
                </a:lnTo>
                <a:lnTo>
                  <a:pt x="303359" y="1188743"/>
                </a:lnTo>
                <a:lnTo>
                  <a:pt x="369109" y="1229295"/>
                </a:lnTo>
                <a:lnTo>
                  <a:pt x="440078" y="1266863"/>
                </a:lnTo>
                <a:lnTo>
                  <a:pt x="515941" y="1301262"/>
                </a:lnTo>
                <a:lnTo>
                  <a:pt x="596373" y="1332309"/>
                </a:lnTo>
                <a:lnTo>
                  <a:pt x="681051" y="1359816"/>
                </a:lnTo>
                <a:lnTo>
                  <a:pt x="769649" y="1383600"/>
                </a:lnTo>
                <a:lnTo>
                  <a:pt x="861844" y="1403474"/>
                </a:lnTo>
                <a:lnTo>
                  <a:pt x="957310" y="1419254"/>
                </a:lnTo>
                <a:lnTo>
                  <a:pt x="1055723" y="1430755"/>
                </a:lnTo>
                <a:lnTo>
                  <a:pt x="1156759" y="1437791"/>
                </a:lnTo>
                <a:lnTo>
                  <a:pt x="1260093" y="1440178"/>
                </a:lnTo>
                <a:lnTo>
                  <a:pt x="1363446" y="1437791"/>
                </a:lnTo>
                <a:lnTo>
                  <a:pt x="1464498" y="1430755"/>
                </a:lnTo>
                <a:lnTo>
                  <a:pt x="1562926" y="1419254"/>
                </a:lnTo>
                <a:lnTo>
                  <a:pt x="1658405" y="1403474"/>
                </a:lnTo>
                <a:lnTo>
                  <a:pt x="1750611" y="1383600"/>
                </a:lnTo>
                <a:lnTo>
                  <a:pt x="1839220" y="1359816"/>
                </a:lnTo>
                <a:lnTo>
                  <a:pt x="1923906" y="1332309"/>
                </a:lnTo>
                <a:lnTo>
                  <a:pt x="2004346" y="1301262"/>
                </a:lnTo>
                <a:lnTo>
                  <a:pt x="2080215" y="1266863"/>
                </a:lnTo>
                <a:lnTo>
                  <a:pt x="2151189" y="1229295"/>
                </a:lnTo>
                <a:lnTo>
                  <a:pt x="2216943" y="1188743"/>
                </a:lnTo>
                <a:lnTo>
                  <a:pt x="2277153" y="1145394"/>
                </a:lnTo>
                <a:lnTo>
                  <a:pt x="2331495" y="1099431"/>
                </a:lnTo>
                <a:lnTo>
                  <a:pt x="2379643" y="1051041"/>
                </a:lnTo>
                <a:lnTo>
                  <a:pt x="2421274" y="1000409"/>
                </a:lnTo>
                <a:lnTo>
                  <a:pt x="2456064" y="947719"/>
                </a:lnTo>
                <a:lnTo>
                  <a:pt x="2483687" y="893157"/>
                </a:lnTo>
                <a:lnTo>
                  <a:pt x="2503819" y="836907"/>
                </a:lnTo>
                <a:lnTo>
                  <a:pt x="2516137" y="779156"/>
                </a:lnTo>
                <a:lnTo>
                  <a:pt x="2520315" y="720088"/>
                </a:lnTo>
                <a:lnTo>
                  <a:pt x="2516137" y="661037"/>
                </a:lnTo>
                <a:lnTo>
                  <a:pt x="2503819" y="603300"/>
                </a:lnTo>
                <a:lnTo>
                  <a:pt x="2483687" y="547061"/>
                </a:lnTo>
                <a:lnTo>
                  <a:pt x="2456064" y="492506"/>
                </a:lnTo>
                <a:lnTo>
                  <a:pt x="2421274" y="439821"/>
                </a:lnTo>
                <a:lnTo>
                  <a:pt x="2379643" y="389191"/>
                </a:lnTo>
                <a:lnTo>
                  <a:pt x="2331495" y="340801"/>
                </a:lnTo>
                <a:lnTo>
                  <a:pt x="2277153" y="294837"/>
                </a:lnTo>
                <a:lnTo>
                  <a:pt x="2216943" y="251485"/>
                </a:lnTo>
                <a:lnTo>
                  <a:pt x="2151189" y="210929"/>
                </a:lnTo>
                <a:lnTo>
                  <a:pt x="2080215" y="173356"/>
                </a:lnTo>
                <a:lnTo>
                  <a:pt x="2004346" y="138950"/>
                </a:lnTo>
                <a:lnTo>
                  <a:pt x="1923906" y="107898"/>
                </a:lnTo>
                <a:lnTo>
                  <a:pt x="1839220" y="80384"/>
                </a:lnTo>
                <a:lnTo>
                  <a:pt x="1750611" y="56594"/>
                </a:lnTo>
                <a:lnTo>
                  <a:pt x="1658405" y="36714"/>
                </a:lnTo>
                <a:lnTo>
                  <a:pt x="1562926" y="20929"/>
                </a:lnTo>
                <a:lnTo>
                  <a:pt x="1464498" y="9424"/>
                </a:lnTo>
                <a:lnTo>
                  <a:pt x="1363446" y="2386"/>
                </a:lnTo>
                <a:lnTo>
                  <a:pt x="126015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347846" y="1628775"/>
            <a:ext cx="2520315" cy="1440180"/>
          </a:xfrm>
          <a:custGeom>
            <a:avLst/>
            <a:gdLst/>
            <a:ahLst/>
            <a:cxnLst/>
            <a:rect l="l" t="t" r="r" b="b"/>
            <a:pathLst>
              <a:path w="2520315" h="1440180">
                <a:moveTo>
                  <a:pt x="0" y="720089"/>
                </a:moveTo>
                <a:lnTo>
                  <a:pt x="4177" y="661039"/>
                </a:lnTo>
                <a:lnTo>
                  <a:pt x="16495" y="603301"/>
                </a:lnTo>
                <a:lnTo>
                  <a:pt x="36627" y="547062"/>
                </a:lnTo>
                <a:lnTo>
                  <a:pt x="64250" y="492508"/>
                </a:lnTo>
                <a:lnTo>
                  <a:pt x="99040" y="439822"/>
                </a:lnTo>
                <a:lnTo>
                  <a:pt x="140671" y="389192"/>
                </a:lnTo>
                <a:lnTo>
                  <a:pt x="188819" y="340802"/>
                </a:lnTo>
                <a:lnTo>
                  <a:pt x="243161" y="294839"/>
                </a:lnTo>
                <a:lnTo>
                  <a:pt x="303371" y="251486"/>
                </a:lnTo>
                <a:lnTo>
                  <a:pt x="369125" y="210931"/>
                </a:lnTo>
                <a:lnTo>
                  <a:pt x="440099" y="173357"/>
                </a:lnTo>
                <a:lnTo>
                  <a:pt x="515968" y="138952"/>
                </a:lnTo>
                <a:lnTo>
                  <a:pt x="596408" y="107899"/>
                </a:lnTo>
                <a:lnTo>
                  <a:pt x="681094" y="80386"/>
                </a:lnTo>
                <a:lnTo>
                  <a:pt x="769703" y="56596"/>
                </a:lnTo>
                <a:lnTo>
                  <a:pt x="861909" y="36716"/>
                </a:lnTo>
                <a:lnTo>
                  <a:pt x="957388" y="20931"/>
                </a:lnTo>
                <a:lnTo>
                  <a:pt x="1055816" y="9426"/>
                </a:lnTo>
                <a:lnTo>
                  <a:pt x="1156868" y="2387"/>
                </a:lnTo>
                <a:lnTo>
                  <a:pt x="1260220" y="0"/>
                </a:lnTo>
                <a:lnTo>
                  <a:pt x="1363446" y="2387"/>
                </a:lnTo>
                <a:lnTo>
                  <a:pt x="1464498" y="9426"/>
                </a:lnTo>
                <a:lnTo>
                  <a:pt x="1562926" y="20931"/>
                </a:lnTo>
                <a:lnTo>
                  <a:pt x="1658405" y="36716"/>
                </a:lnTo>
                <a:lnTo>
                  <a:pt x="1750611" y="56596"/>
                </a:lnTo>
                <a:lnTo>
                  <a:pt x="1839220" y="80386"/>
                </a:lnTo>
                <a:lnTo>
                  <a:pt x="1923906" y="107899"/>
                </a:lnTo>
                <a:lnTo>
                  <a:pt x="2004346" y="138952"/>
                </a:lnTo>
                <a:lnTo>
                  <a:pt x="2080215" y="173357"/>
                </a:lnTo>
                <a:lnTo>
                  <a:pt x="2151189" y="210931"/>
                </a:lnTo>
                <a:lnTo>
                  <a:pt x="2216943" y="251486"/>
                </a:lnTo>
                <a:lnTo>
                  <a:pt x="2277153" y="294839"/>
                </a:lnTo>
                <a:lnTo>
                  <a:pt x="2331495" y="340802"/>
                </a:lnTo>
                <a:lnTo>
                  <a:pt x="2379643" y="389192"/>
                </a:lnTo>
                <a:lnTo>
                  <a:pt x="2421274" y="439822"/>
                </a:lnTo>
                <a:lnTo>
                  <a:pt x="2456064" y="492508"/>
                </a:lnTo>
                <a:lnTo>
                  <a:pt x="2483687" y="547062"/>
                </a:lnTo>
                <a:lnTo>
                  <a:pt x="2503819" y="603301"/>
                </a:lnTo>
                <a:lnTo>
                  <a:pt x="2516137" y="661039"/>
                </a:lnTo>
                <a:lnTo>
                  <a:pt x="2520315" y="720089"/>
                </a:lnTo>
                <a:lnTo>
                  <a:pt x="2516137" y="779157"/>
                </a:lnTo>
                <a:lnTo>
                  <a:pt x="2503819" y="836909"/>
                </a:lnTo>
                <a:lnTo>
                  <a:pt x="2483687" y="893158"/>
                </a:lnTo>
                <a:lnTo>
                  <a:pt x="2456064" y="947720"/>
                </a:lnTo>
                <a:lnTo>
                  <a:pt x="2421274" y="1000410"/>
                </a:lnTo>
                <a:lnTo>
                  <a:pt x="2379643" y="1051043"/>
                </a:lnTo>
                <a:lnTo>
                  <a:pt x="2331495" y="1099433"/>
                </a:lnTo>
                <a:lnTo>
                  <a:pt x="2277153" y="1145395"/>
                </a:lnTo>
                <a:lnTo>
                  <a:pt x="2216943" y="1188745"/>
                </a:lnTo>
                <a:lnTo>
                  <a:pt x="2151189" y="1229296"/>
                </a:lnTo>
                <a:lnTo>
                  <a:pt x="2080215" y="1266864"/>
                </a:lnTo>
                <a:lnTo>
                  <a:pt x="2004346" y="1301264"/>
                </a:lnTo>
                <a:lnTo>
                  <a:pt x="1923906" y="1332310"/>
                </a:lnTo>
                <a:lnTo>
                  <a:pt x="1839220" y="1359817"/>
                </a:lnTo>
                <a:lnTo>
                  <a:pt x="1750611" y="1383601"/>
                </a:lnTo>
                <a:lnTo>
                  <a:pt x="1658405" y="1403475"/>
                </a:lnTo>
                <a:lnTo>
                  <a:pt x="1562926" y="1419256"/>
                </a:lnTo>
                <a:lnTo>
                  <a:pt x="1464498" y="1430757"/>
                </a:lnTo>
                <a:lnTo>
                  <a:pt x="1363446" y="1437793"/>
                </a:lnTo>
                <a:lnTo>
                  <a:pt x="1260093" y="1440179"/>
                </a:lnTo>
                <a:lnTo>
                  <a:pt x="1156759" y="1437793"/>
                </a:lnTo>
                <a:lnTo>
                  <a:pt x="1055723" y="1430757"/>
                </a:lnTo>
                <a:lnTo>
                  <a:pt x="957310" y="1419256"/>
                </a:lnTo>
                <a:lnTo>
                  <a:pt x="861844" y="1403475"/>
                </a:lnTo>
                <a:lnTo>
                  <a:pt x="769649" y="1383601"/>
                </a:lnTo>
                <a:lnTo>
                  <a:pt x="681051" y="1359817"/>
                </a:lnTo>
                <a:lnTo>
                  <a:pt x="596373" y="1332310"/>
                </a:lnTo>
                <a:lnTo>
                  <a:pt x="515941" y="1301264"/>
                </a:lnTo>
                <a:lnTo>
                  <a:pt x="440078" y="1266864"/>
                </a:lnTo>
                <a:lnTo>
                  <a:pt x="369109" y="1229296"/>
                </a:lnTo>
                <a:lnTo>
                  <a:pt x="303359" y="1188745"/>
                </a:lnTo>
                <a:lnTo>
                  <a:pt x="243153" y="1145395"/>
                </a:lnTo>
                <a:lnTo>
                  <a:pt x="188814" y="1099433"/>
                </a:lnTo>
                <a:lnTo>
                  <a:pt x="140667" y="1051043"/>
                </a:lnTo>
                <a:lnTo>
                  <a:pt x="99038" y="1000410"/>
                </a:lnTo>
                <a:lnTo>
                  <a:pt x="64249" y="947720"/>
                </a:lnTo>
                <a:lnTo>
                  <a:pt x="36627" y="893158"/>
                </a:lnTo>
                <a:lnTo>
                  <a:pt x="16495" y="836909"/>
                </a:lnTo>
                <a:lnTo>
                  <a:pt x="4177" y="779157"/>
                </a:lnTo>
                <a:lnTo>
                  <a:pt x="0" y="720089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817746" y="1917065"/>
            <a:ext cx="1580515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6225" marR="269240" algn="ct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С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о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ци</a:t>
            </a:r>
            <a:r>
              <a:rPr sz="14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льн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ы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е 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п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рогра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м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мы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lang="ru-RU"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85,0 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spc="-15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ы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с.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б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лей</a:t>
            </a: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86000" y="4876800"/>
            <a:ext cx="2664460" cy="1440180"/>
          </a:xfrm>
          <a:custGeom>
            <a:avLst/>
            <a:gdLst/>
            <a:ahLst/>
            <a:cxnLst/>
            <a:rect l="l" t="t" r="r" b="b"/>
            <a:pathLst>
              <a:path w="2664460" h="1440179">
                <a:moveTo>
                  <a:pt x="1332179" y="0"/>
                </a:moveTo>
                <a:lnTo>
                  <a:pt x="1222924" y="2387"/>
                </a:lnTo>
                <a:lnTo>
                  <a:pt x="1116100" y="9426"/>
                </a:lnTo>
                <a:lnTo>
                  <a:pt x="1012051" y="20931"/>
                </a:lnTo>
                <a:lnTo>
                  <a:pt x="911119" y="36716"/>
                </a:lnTo>
                <a:lnTo>
                  <a:pt x="813648" y="56596"/>
                </a:lnTo>
                <a:lnTo>
                  <a:pt x="719979" y="80386"/>
                </a:lnTo>
                <a:lnTo>
                  <a:pt x="630457" y="107899"/>
                </a:lnTo>
                <a:lnTo>
                  <a:pt x="545424" y="138952"/>
                </a:lnTo>
                <a:lnTo>
                  <a:pt x="465224" y="173357"/>
                </a:lnTo>
                <a:lnTo>
                  <a:pt x="390197" y="210931"/>
                </a:lnTo>
                <a:lnTo>
                  <a:pt x="320689" y="251486"/>
                </a:lnTo>
                <a:lnTo>
                  <a:pt x="257042" y="294839"/>
                </a:lnTo>
                <a:lnTo>
                  <a:pt x="199598" y="340802"/>
                </a:lnTo>
                <a:lnTo>
                  <a:pt x="148701" y="389192"/>
                </a:lnTo>
                <a:lnTo>
                  <a:pt x="104693" y="439822"/>
                </a:lnTo>
                <a:lnTo>
                  <a:pt x="67918" y="492508"/>
                </a:lnTo>
                <a:lnTo>
                  <a:pt x="38718" y="547062"/>
                </a:lnTo>
                <a:lnTo>
                  <a:pt x="17436" y="603301"/>
                </a:lnTo>
                <a:lnTo>
                  <a:pt x="4416" y="661039"/>
                </a:lnTo>
                <a:lnTo>
                  <a:pt x="0" y="720090"/>
                </a:lnTo>
                <a:lnTo>
                  <a:pt x="4416" y="779140"/>
                </a:lnTo>
                <a:lnTo>
                  <a:pt x="17436" y="836878"/>
                </a:lnTo>
                <a:lnTo>
                  <a:pt x="38718" y="893117"/>
                </a:lnTo>
                <a:lnTo>
                  <a:pt x="67918" y="947671"/>
                </a:lnTo>
                <a:lnTo>
                  <a:pt x="104693" y="1000357"/>
                </a:lnTo>
                <a:lnTo>
                  <a:pt x="148701" y="1050987"/>
                </a:lnTo>
                <a:lnTo>
                  <a:pt x="199598" y="1099377"/>
                </a:lnTo>
                <a:lnTo>
                  <a:pt x="257042" y="1145340"/>
                </a:lnTo>
                <a:lnTo>
                  <a:pt x="320689" y="1188693"/>
                </a:lnTo>
                <a:lnTo>
                  <a:pt x="390197" y="1229248"/>
                </a:lnTo>
                <a:lnTo>
                  <a:pt x="465224" y="1266822"/>
                </a:lnTo>
                <a:lnTo>
                  <a:pt x="545424" y="1301227"/>
                </a:lnTo>
                <a:lnTo>
                  <a:pt x="630457" y="1332280"/>
                </a:lnTo>
                <a:lnTo>
                  <a:pt x="719979" y="1359793"/>
                </a:lnTo>
                <a:lnTo>
                  <a:pt x="813648" y="1383583"/>
                </a:lnTo>
                <a:lnTo>
                  <a:pt x="911119" y="1403463"/>
                </a:lnTo>
                <a:lnTo>
                  <a:pt x="1012051" y="1419248"/>
                </a:lnTo>
                <a:lnTo>
                  <a:pt x="1116100" y="1430753"/>
                </a:lnTo>
                <a:lnTo>
                  <a:pt x="1222924" y="1437792"/>
                </a:lnTo>
                <a:lnTo>
                  <a:pt x="1332179" y="1440180"/>
                </a:lnTo>
                <a:lnTo>
                  <a:pt x="1441433" y="1437792"/>
                </a:lnTo>
                <a:lnTo>
                  <a:pt x="1548255" y="1430753"/>
                </a:lnTo>
                <a:lnTo>
                  <a:pt x="1652302" y="1419248"/>
                </a:lnTo>
                <a:lnTo>
                  <a:pt x="1753230" y="1403463"/>
                </a:lnTo>
                <a:lnTo>
                  <a:pt x="1850698" y="1383583"/>
                </a:lnTo>
                <a:lnTo>
                  <a:pt x="1944361" y="1359793"/>
                </a:lnTo>
                <a:lnTo>
                  <a:pt x="2033879" y="1332280"/>
                </a:lnTo>
                <a:lnTo>
                  <a:pt x="2118906" y="1301227"/>
                </a:lnTo>
                <a:lnTo>
                  <a:pt x="2199101" y="1266822"/>
                </a:lnTo>
                <a:lnTo>
                  <a:pt x="2274122" y="1229248"/>
                </a:lnTo>
                <a:lnTo>
                  <a:pt x="2343624" y="1188693"/>
                </a:lnTo>
                <a:lnTo>
                  <a:pt x="2407266" y="1145340"/>
                </a:lnTo>
                <a:lnTo>
                  <a:pt x="2464705" y="1099377"/>
                </a:lnTo>
                <a:lnTo>
                  <a:pt x="2515597" y="1050987"/>
                </a:lnTo>
                <a:lnTo>
                  <a:pt x="2559600" y="1000357"/>
                </a:lnTo>
                <a:lnTo>
                  <a:pt x="2596371" y="947671"/>
                </a:lnTo>
                <a:lnTo>
                  <a:pt x="2625568" y="893117"/>
                </a:lnTo>
                <a:lnTo>
                  <a:pt x="2646847" y="836878"/>
                </a:lnTo>
                <a:lnTo>
                  <a:pt x="2659866" y="779140"/>
                </a:lnTo>
                <a:lnTo>
                  <a:pt x="2664282" y="720090"/>
                </a:lnTo>
                <a:lnTo>
                  <a:pt x="2659866" y="661039"/>
                </a:lnTo>
                <a:lnTo>
                  <a:pt x="2646847" y="603301"/>
                </a:lnTo>
                <a:lnTo>
                  <a:pt x="2625568" y="547062"/>
                </a:lnTo>
                <a:lnTo>
                  <a:pt x="2596371" y="492508"/>
                </a:lnTo>
                <a:lnTo>
                  <a:pt x="2559600" y="439822"/>
                </a:lnTo>
                <a:lnTo>
                  <a:pt x="2515597" y="389192"/>
                </a:lnTo>
                <a:lnTo>
                  <a:pt x="2464705" y="340802"/>
                </a:lnTo>
                <a:lnTo>
                  <a:pt x="2407266" y="294839"/>
                </a:lnTo>
                <a:lnTo>
                  <a:pt x="2343624" y="251486"/>
                </a:lnTo>
                <a:lnTo>
                  <a:pt x="2274122" y="210931"/>
                </a:lnTo>
                <a:lnTo>
                  <a:pt x="2199101" y="173357"/>
                </a:lnTo>
                <a:lnTo>
                  <a:pt x="2118906" y="138952"/>
                </a:lnTo>
                <a:lnTo>
                  <a:pt x="2033879" y="107899"/>
                </a:lnTo>
                <a:lnTo>
                  <a:pt x="1944361" y="80386"/>
                </a:lnTo>
                <a:lnTo>
                  <a:pt x="1850698" y="56596"/>
                </a:lnTo>
                <a:lnTo>
                  <a:pt x="1753230" y="36716"/>
                </a:lnTo>
                <a:lnTo>
                  <a:pt x="1652302" y="20931"/>
                </a:lnTo>
                <a:lnTo>
                  <a:pt x="1548255" y="9426"/>
                </a:lnTo>
                <a:lnTo>
                  <a:pt x="1441433" y="2387"/>
                </a:lnTo>
                <a:lnTo>
                  <a:pt x="133217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86000" y="4876800"/>
            <a:ext cx="2664460" cy="1440180"/>
          </a:xfrm>
          <a:custGeom>
            <a:avLst/>
            <a:gdLst/>
            <a:ahLst/>
            <a:cxnLst/>
            <a:rect l="l" t="t" r="r" b="b"/>
            <a:pathLst>
              <a:path w="2664460" h="1440179">
                <a:moveTo>
                  <a:pt x="0" y="720090"/>
                </a:moveTo>
                <a:lnTo>
                  <a:pt x="4416" y="661039"/>
                </a:lnTo>
                <a:lnTo>
                  <a:pt x="17436" y="603301"/>
                </a:lnTo>
                <a:lnTo>
                  <a:pt x="38718" y="547062"/>
                </a:lnTo>
                <a:lnTo>
                  <a:pt x="67918" y="492508"/>
                </a:lnTo>
                <a:lnTo>
                  <a:pt x="104693" y="439822"/>
                </a:lnTo>
                <a:lnTo>
                  <a:pt x="148701" y="389192"/>
                </a:lnTo>
                <a:lnTo>
                  <a:pt x="199598" y="340802"/>
                </a:lnTo>
                <a:lnTo>
                  <a:pt x="257042" y="294839"/>
                </a:lnTo>
                <a:lnTo>
                  <a:pt x="320689" y="251486"/>
                </a:lnTo>
                <a:lnTo>
                  <a:pt x="390197" y="210931"/>
                </a:lnTo>
                <a:lnTo>
                  <a:pt x="465224" y="173357"/>
                </a:lnTo>
                <a:lnTo>
                  <a:pt x="545424" y="138952"/>
                </a:lnTo>
                <a:lnTo>
                  <a:pt x="630457" y="107899"/>
                </a:lnTo>
                <a:lnTo>
                  <a:pt x="719979" y="80386"/>
                </a:lnTo>
                <a:lnTo>
                  <a:pt x="813648" y="56596"/>
                </a:lnTo>
                <a:lnTo>
                  <a:pt x="911119" y="36716"/>
                </a:lnTo>
                <a:lnTo>
                  <a:pt x="1012051" y="20931"/>
                </a:lnTo>
                <a:lnTo>
                  <a:pt x="1116100" y="9426"/>
                </a:lnTo>
                <a:lnTo>
                  <a:pt x="1222924" y="2387"/>
                </a:lnTo>
                <a:lnTo>
                  <a:pt x="1332179" y="0"/>
                </a:lnTo>
                <a:lnTo>
                  <a:pt x="1441433" y="2387"/>
                </a:lnTo>
                <a:lnTo>
                  <a:pt x="1548255" y="9426"/>
                </a:lnTo>
                <a:lnTo>
                  <a:pt x="1652302" y="20931"/>
                </a:lnTo>
                <a:lnTo>
                  <a:pt x="1753230" y="36716"/>
                </a:lnTo>
                <a:lnTo>
                  <a:pt x="1850698" y="56596"/>
                </a:lnTo>
                <a:lnTo>
                  <a:pt x="1944361" y="80386"/>
                </a:lnTo>
                <a:lnTo>
                  <a:pt x="2033879" y="107899"/>
                </a:lnTo>
                <a:lnTo>
                  <a:pt x="2118906" y="138952"/>
                </a:lnTo>
                <a:lnTo>
                  <a:pt x="2199101" y="173357"/>
                </a:lnTo>
                <a:lnTo>
                  <a:pt x="2274122" y="210931"/>
                </a:lnTo>
                <a:lnTo>
                  <a:pt x="2343624" y="251486"/>
                </a:lnTo>
                <a:lnTo>
                  <a:pt x="2407266" y="294839"/>
                </a:lnTo>
                <a:lnTo>
                  <a:pt x="2464705" y="340802"/>
                </a:lnTo>
                <a:lnTo>
                  <a:pt x="2515597" y="389192"/>
                </a:lnTo>
                <a:lnTo>
                  <a:pt x="2559600" y="439822"/>
                </a:lnTo>
                <a:lnTo>
                  <a:pt x="2596371" y="492508"/>
                </a:lnTo>
                <a:lnTo>
                  <a:pt x="2625568" y="547062"/>
                </a:lnTo>
                <a:lnTo>
                  <a:pt x="2646847" y="603301"/>
                </a:lnTo>
                <a:lnTo>
                  <a:pt x="2659866" y="661039"/>
                </a:lnTo>
                <a:lnTo>
                  <a:pt x="2664282" y="720090"/>
                </a:lnTo>
                <a:lnTo>
                  <a:pt x="2659866" y="779140"/>
                </a:lnTo>
                <a:lnTo>
                  <a:pt x="2646847" y="836878"/>
                </a:lnTo>
                <a:lnTo>
                  <a:pt x="2625568" y="893117"/>
                </a:lnTo>
                <a:lnTo>
                  <a:pt x="2596371" y="947671"/>
                </a:lnTo>
                <a:lnTo>
                  <a:pt x="2559600" y="1000357"/>
                </a:lnTo>
                <a:lnTo>
                  <a:pt x="2515597" y="1050987"/>
                </a:lnTo>
                <a:lnTo>
                  <a:pt x="2464705" y="1099377"/>
                </a:lnTo>
                <a:lnTo>
                  <a:pt x="2407266" y="1145340"/>
                </a:lnTo>
                <a:lnTo>
                  <a:pt x="2343624" y="1188693"/>
                </a:lnTo>
                <a:lnTo>
                  <a:pt x="2274122" y="1229248"/>
                </a:lnTo>
                <a:lnTo>
                  <a:pt x="2199101" y="1266822"/>
                </a:lnTo>
                <a:lnTo>
                  <a:pt x="2118906" y="1301227"/>
                </a:lnTo>
                <a:lnTo>
                  <a:pt x="2033879" y="1332280"/>
                </a:lnTo>
                <a:lnTo>
                  <a:pt x="1944361" y="1359793"/>
                </a:lnTo>
                <a:lnTo>
                  <a:pt x="1850698" y="1383583"/>
                </a:lnTo>
                <a:lnTo>
                  <a:pt x="1753230" y="1403463"/>
                </a:lnTo>
                <a:lnTo>
                  <a:pt x="1652302" y="1419248"/>
                </a:lnTo>
                <a:lnTo>
                  <a:pt x="1548255" y="1430753"/>
                </a:lnTo>
                <a:lnTo>
                  <a:pt x="1441433" y="1437792"/>
                </a:lnTo>
                <a:lnTo>
                  <a:pt x="1332179" y="1440180"/>
                </a:lnTo>
                <a:lnTo>
                  <a:pt x="1222924" y="1437792"/>
                </a:lnTo>
                <a:lnTo>
                  <a:pt x="1116100" y="1430753"/>
                </a:lnTo>
                <a:lnTo>
                  <a:pt x="1012051" y="1419248"/>
                </a:lnTo>
                <a:lnTo>
                  <a:pt x="911119" y="1403463"/>
                </a:lnTo>
                <a:lnTo>
                  <a:pt x="813648" y="1383583"/>
                </a:lnTo>
                <a:lnTo>
                  <a:pt x="719979" y="1359793"/>
                </a:lnTo>
                <a:lnTo>
                  <a:pt x="630457" y="1332280"/>
                </a:lnTo>
                <a:lnTo>
                  <a:pt x="545424" y="1301227"/>
                </a:lnTo>
                <a:lnTo>
                  <a:pt x="465224" y="1266822"/>
                </a:lnTo>
                <a:lnTo>
                  <a:pt x="390197" y="1229248"/>
                </a:lnTo>
                <a:lnTo>
                  <a:pt x="320689" y="1188693"/>
                </a:lnTo>
                <a:lnTo>
                  <a:pt x="257042" y="1145340"/>
                </a:lnTo>
                <a:lnTo>
                  <a:pt x="199598" y="1099377"/>
                </a:lnTo>
                <a:lnTo>
                  <a:pt x="148701" y="1050987"/>
                </a:lnTo>
                <a:lnTo>
                  <a:pt x="104693" y="1000357"/>
                </a:lnTo>
                <a:lnTo>
                  <a:pt x="67918" y="947671"/>
                </a:lnTo>
                <a:lnTo>
                  <a:pt x="38718" y="893117"/>
                </a:lnTo>
                <a:lnTo>
                  <a:pt x="17436" y="836878"/>
                </a:lnTo>
                <a:lnTo>
                  <a:pt x="4416" y="779140"/>
                </a:lnTo>
                <a:lnTo>
                  <a:pt x="0" y="720090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19400" y="5105400"/>
            <a:ext cx="1629410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Ин</a:t>
            </a:r>
            <a:r>
              <a:rPr sz="1400" b="1" spc="-15" dirty="0">
                <a:latin typeface="Times New Roman"/>
                <a:cs typeface="Times New Roman"/>
              </a:rPr>
              <a:t>ф</a:t>
            </a:r>
            <a:r>
              <a:rPr sz="1400" b="1" dirty="0">
                <a:latin typeface="Times New Roman"/>
                <a:cs typeface="Times New Roman"/>
              </a:rPr>
              <a:t>рас</a:t>
            </a:r>
            <a:r>
              <a:rPr sz="1400" b="1" spc="15" dirty="0">
                <a:latin typeface="Times New Roman"/>
                <a:cs typeface="Times New Roman"/>
              </a:rPr>
              <a:t>т</a:t>
            </a:r>
            <a:r>
              <a:rPr sz="1400" b="1" spc="-30" dirty="0">
                <a:latin typeface="Times New Roman"/>
                <a:cs typeface="Times New Roman"/>
              </a:rPr>
              <a:t>р</a:t>
            </a:r>
            <a:r>
              <a:rPr sz="1400" b="1" dirty="0">
                <a:latin typeface="Times New Roman"/>
                <a:cs typeface="Times New Roman"/>
              </a:rPr>
              <a:t>у</a:t>
            </a:r>
            <a:r>
              <a:rPr sz="1400" b="1" spc="-5" dirty="0">
                <a:latin typeface="Times New Roman"/>
                <a:cs typeface="Times New Roman"/>
              </a:rPr>
              <a:t>к</a:t>
            </a:r>
            <a:r>
              <a:rPr sz="1400" b="1" spc="-20" dirty="0">
                <a:latin typeface="Times New Roman"/>
                <a:cs typeface="Times New Roman"/>
              </a:rPr>
              <a:t>т</a:t>
            </a:r>
            <a:r>
              <a:rPr sz="1400" b="1" dirty="0">
                <a:latin typeface="Times New Roman"/>
                <a:cs typeface="Times New Roman"/>
              </a:rPr>
              <a:t>ур</a:t>
            </a:r>
            <a:r>
              <a:rPr sz="1400" b="1" spc="-10" dirty="0">
                <a:latin typeface="Times New Roman"/>
                <a:cs typeface="Times New Roman"/>
              </a:rPr>
              <a:t>н</a:t>
            </a:r>
            <a:r>
              <a:rPr sz="1400" b="1" dirty="0">
                <a:latin typeface="Times New Roman"/>
                <a:cs typeface="Times New Roman"/>
              </a:rPr>
              <a:t>ые </a:t>
            </a:r>
            <a:r>
              <a:rPr sz="1400" b="1" spc="-5" dirty="0">
                <a:latin typeface="Times New Roman"/>
                <a:cs typeface="Times New Roman"/>
              </a:rPr>
              <a:t>п</a:t>
            </a:r>
            <a:r>
              <a:rPr sz="1400" b="1" dirty="0">
                <a:latin typeface="Times New Roman"/>
                <a:cs typeface="Times New Roman"/>
              </a:rPr>
              <a:t>рогра</a:t>
            </a:r>
            <a:r>
              <a:rPr sz="1400" b="1" spc="5" dirty="0">
                <a:latin typeface="Times New Roman"/>
                <a:cs typeface="Times New Roman"/>
              </a:rPr>
              <a:t>м</a:t>
            </a:r>
            <a:r>
              <a:rPr sz="1400" b="1" dirty="0">
                <a:latin typeface="Times New Roman"/>
                <a:cs typeface="Times New Roman"/>
              </a:rPr>
              <a:t>мы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 smtClean="0">
                <a:latin typeface="Times New Roman"/>
                <a:cs typeface="Times New Roman"/>
              </a:rPr>
              <a:t>(</a:t>
            </a:r>
            <a:r>
              <a:rPr lang="ru-RU" sz="1400" b="1" dirty="0" smtClean="0">
                <a:latin typeface="Times New Roman"/>
                <a:cs typeface="Times New Roman"/>
              </a:rPr>
              <a:t>927,9</a:t>
            </a:r>
            <a:r>
              <a:rPr sz="1400" b="1" spc="-10" dirty="0" smtClean="0">
                <a:latin typeface="Times New Roman"/>
                <a:cs typeface="Times New Roman"/>
              </a:rPr>
              <a:t> </a:t>
            </a:r>
            <a:r>
              <a:rPr sz="1400" b="1" dirty="0" err="1" smtClean="0">
                <a:latin typeface="Times New Roman"/>
                <a:cs typeface="Times New Roman"/>
              </a:rPr>
              <a:t>т</a:t>
            </a:r>
            <a:r>
              <a:rPr sz="1400" b="1" spc="-15" dirty="0" err="1" smtClean="0">
                <a:latin typeface="Times New Roman"/>
                <a:cs typeface="Times New Roman"/>
              </a:rPr>
              <a:t>ы</a:t>
            </a:r>
            <a:r>
              <a:rPr sz="1400" b="1" dirty="0" err="1" smtClean="0">
                <a:latin typeface="Times New Roman"/>
                <a:cs typeface="Times New Roman"/>
              </a:rPr>
              <a:t>с.</a:t>
            </a:r>
            <a:r>
              <a:rPr sz="1400" b="1" spc="-30" dirty="0" err="1" smtClean="0">
                <a:latin typeface="Times New Roman"/>
                <a:cs typeface="Times New Roman"/>
              </a:rPr>
              <a:t>р</a:t>
            </a:r>
            <a:r>
              <a:rPr sz="1400" b="1" spc="-20" dirty="0" err="1" smtClean="0">
                <a:latin typeface="Times New Roman"/>
                <a:cs typeface="Times New Roman"/>
              </a:rPr>
              <a:t>у</a:t>
            </a:r>
            <a:r>
              <a:rPr sz="1400" b="1" spc="-35" dirty="0" err="1" smtClean="0">
                <a:latin typeface="Times New Roman"/>
                <a:cs typeface="Times New Roman"/>
              </a:rPr>
              <a:t>б</a:t>
            </a:r>
            <a:r>
              <a:rPr sz="1400" b="1" dirty="0" err="1" smtClean="0">
                <a:latin typeface="Times New Roman"/>
                <a:cs typeface="Times New Roman"/>
              </a:rPr>
              <a:t>лей</a:t>
            </a:r>
            <a:r>
              <a:rPr sz="1400" b="1" dirty="0" smtClean="0">
                <a:latin typeface="Times New Roman"/>
                <a:cs typeface="Times New Roman"/>
              </a:rPr>
              <a:t>)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10200" y="4572000"/>
            <a:ext cx="2486025" cy="1514475"/>
          </a:xfrm>
          <a:custGeom>
            <a:avLst/>
            <a:gdLst/>
            <a:ahLst/>
            <a:cxnLst/>
            <a:rect l="l" t="t" r="r" b="b"/>
            <a:pathLst>
              <a:path w="2486025" h="1514475">
                <a:moveTo>
                  <a:pt x="1242783" y="0"/>
                </a:moveTo>
                <a:lnTo>
                  <a:pt x="1140854" y="2509"/>
                </a:lnTo>
                <a:lnTo>
                  <a:pt x="1041194" y="9909"/>
                </a:lnTo>
                <a:lnTo>
                  <a:pt x="944124" y="22003"/>
                </a:lnTo>
                <a:lnTo>
                  <a:pt x="849962" y="38597"/>
                </a:lnTo>
                <a:lnTo>
                  <a:pt x="759030" y="59497"/>
                </a:lnTo>
                <a:lnTo>
                  <a:pt x="671647" y="84507"/>
                </a:lnTo>
                <a:lnTo>
                  <a:pt x="588132" y="113433"/>
                </a:lnTo>
                <a:lnTo>
                  <a:pt x="508805" y="146080"/>
                </a:lnTo>
                <a:lnTo>
                  <a:pt x="433987" y="182253"/>
                </a:lnTo>
                <a:lnTo>
                  <a:pt x="363997" y="221757"/>
                </a:lnTo>
                <a:lnTo>
                  <a:pt x="299155" y="264398"/>
                </a:lnTo>
                <a:lnTo>
                  <a:pt x="239781" y="309981"/>
                </a:lnTo>
                <a:lnTo>
                  <a:pt x="186194" y="358311"/>
                </a:lnTo>
                <a:lnTo>
                  <a:pt x="138714" y="409193"/>
                </a:lnTo>
                <a:lnTo>
                  <a:pt x="97662" y="462432"/>
                </a:lnTo>
                <a:lnTo>
                  <a:pt x="63356" y="517834"/>
                </a:lnTo>
                <a:lnTo>
                  <a:pt x="36117" y="575204"/>
                </a:lnTo>
                <a:lnTo>
                  <a:pt x="16265" y="634347"/>
                </a:lnTo>
                <a:lnTo>
                  <a:pt x="4119" y="695069"/>
                </a:lnTo>
                <a:lnTo>
                  <a:pt x="0" y="757174"/>
                </a:lnTo>
                <a:lnTo>
                  <a:pt x="4119" y="819279"/>
                </a:lnTo>
                <a:lnTo>
                  <a:pt x="16265" y="880003"/>
                </a:lnTo>
                <a:lnTo>
                  <a:pt x="36117" y="939150"/>
                </a:lnTo>
                <a:lnTo>
                  <a:pt x="63356" y="996526"/>
                </a:lnTo>
                <a:lnTo>
                  <a:pt x="97662" y="1051935"/>
                </a:lnTo>
                <a:lnTo>
                  <a:pt x="138714" y="1105182"/>
                </a:lnTo>
                <a:lnTo>
                  <a:pt x="186194" y="1156072"/>
                </a:lnTo>
                <a:lnTo>
                  <a:pt x="239781" y="1204411"/>
                </a:lnTo>
                <a:lnTo>
                  <a:pt x="299155" y="1250003"/>
                </a:lnTo>
                <a:lnTo>
                  <a:pt x="363997" y="1292653"/>
                </a:lnTo>
                <a:lnTo>
                  <a:pt x="433987" y="1332167"/>
                </a:lnTo>
                <a:lnTo>
                  <a:pt x="508805" y="1368349"/>
                </a:lnTo>
                <a:lnTo>
                  <a:pt x="588132" y="1401005"/>
                </a:lnTo>
                <a:lnTo>
                  <a:pt x="671647" y="1429939"/>
                </a:lnTo>
                <a:lnTo>
                  <a:pt x="759030" y="1454957"/>
                </a:lnTo>
                <a:lnTo>
                  <a:pt x="849962" y="1475863"/>
                </a:lnTo>
                <a:lnTo>
                  <a:pt x="944124" y="1492463"/>
                </a:lnTo>
                <a:lnTo>
                  <a:pt x="1041194" y="1504562"/>
                </a:lnTo>
                <a:lnTo>
                  <a:pt x="1140854" y="1511964"/>
                </a:lnTo>
                <a:lnTo>
                  <a:pt x="1242783" y="1514475"/>
                </a:lnTo>
                <a:lnTo>
                  <a:pt x="1344702" y="1511964"/>
                </a:lnTo>
                <a:lnTo>
                  <a:pt x="1444352" y="1504562"/>
                </a:lnTo>
                <a:lnTo>
                  <a:pt x="1541413" y="1492463"/>
                </a:lnTo>
                <a:lnTo>
                  <a:pt x="1635566" y="1475863"/>
                </a:lnTo>
                <a:lnTo>
                  <a:pt x="1726491" y="1454957"/>
                </a:lnTo>
                <a:lnTo>
                  <a:pt x="1813867" y="1429939"/>
                </a:lnTo>
                <a:lnTo>
                  <a:pt x="1897376" y="1401005"/>
                </a:lnTo>
                <a:lnTo>
                  <a:pt x="1976697" y="1368349"/>
                </a:lnTo>
                <a:lnTo>
                  <a:pt x="2051510" y="1332167"/>
                </a:lnTo>
                <a:lnTo>
                  <a:pt x="2121496" y="1292653"/>
                </a:lnTo>
                <a:lnTo>
                  <a:pt x="2186335" y="1250003"/>
                </a:lnTo>
                <a:lnTo>
                  <a:pt x="2245706" y="1204411"/>
                </a:lnTo>
                <a:lnTo>
                  <a:pt x="2299291" y="1156072"/>
                </a:lnTo>
                <a:lnTo>
                  <a:pt x="2346768" y="1105182"/>
                </a:lnTo>
                <a:lnTo>
                  <a:pt x="2387819" y="1051935"/>
                </a:lnTo>
                <a:lnTo>
                  <a:pt x="2422124" y="996526"/>
                </a:lnTo>
                <a:lnTo>
                  <a:pt x="2449362" y="939150"/>
                </a:lnTo>
                <a:lnTo>
                  <a:pt x="2469213" y="880003"/>
                </a:lnTo>
                <a:lnTo>
                  <a:pt x="2481359" y="819279"/>
                </a:lnTo>
                <a:lnTo>
                  <a:pt x="2485478" y="757174"/>
                </a:lnTo>
                <a:lnTo>
                  <a:pt x="2481359" y="695069"/>
                </a:lnTo>
                <a:lnTo>
                  <a:pt x="2469213" y="634347"/>
                </a:lnTo>
                <a:lnTo>
                  <a:pt x="2449362" y="575204"/>
                </a:lnTo>
                <a:lnTo>
                  <a:pt x="2422124" y="517834"/>
                </a:lnTo>
                <a:lnTo>
                  <a:pt x="2387819" y="462432"/>
                </a:lnTo>
                <a:lnTo>
                  <a:pt x="2346768" y="409193"/>
                </a:lnTo>
                <a:lnTo>
                  <a:pt x="2299291" y="358311"/>
                </a:lnTo>
                <a:lnTo>
                  <a:pt x="2245706" y="309981"/>
                </a:lnTo>
                <a:lnTo>
                  <a:pt x="2186335" y="264398"/>
                </a:lnTo>
                <a:lnTo>
                  <a:pt x="2121496" y="221757"/>
                </a:lnTo>
                <a:lnTo>
                  <a:pt x="2051510" y="182253"/>
                </a:lnTo>
                <a:lnTo>
                  <a:pt x="1976697" y="146080"/>
                </a:lnTo>
                <a:lnTo>
                  <a:pt x="1897376" y="113433"/>
                </a:lnTo>
                <a:lnTo>
                  <a:pt x="1813867" y="84507"/>
                </a:lnTo>
                <a:lnTo>
                  <a:pt x="1726491" y="59497"/>
                </a:lnTo>
                <a:lnTo>
                  <a:pt x="1635566" y="38597"/>
                </a:lnTo>
                <a:lnTo>
                  <a:pt x="1541413" y="22003"/>
                </a:lnTo>
                <a:lnTo>
                  <a:pt x="1444352" y="9909"/>
                </a:lnTo>
                <a:lnTo>
                  <a:pt x="1344702" y="2509"/>
                </a:lnTo>
                <a:lnTo>
                  <a:pt x="1242783" y="0"/>
                </a:lnTo>
                <a:close/>
              </a:path>
            </a:pathLst>
          </a:custGeom>
          <a:solidFill>
            <a:srgbClr val="4F6128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10200" y="4572000"/>
            <a:ext cx="2486025" cy="1514475"/>
          </a:xfrm>
          <a:custGeom>
            <a:avLst/>
            <a:gdLst/>
            <a:ahLst/>
            <a:cxnLst/>
            <a:rect l="l" t="t" r="r" b="b"/>
            <a:pathLst>
              <a:path w="2486025" h="1514475">
                <a:moveTo>
                  <a:pt x="0" y="757174"/>
                </a:moveTo>
                <a:lnTo>
                  <a:pt x="4119" y="695069"/>
                </a:lnTo>
                <a:lnTo>
                  <a:pt x="16265" y="634347"/>
                </a:lnTo>
                <a:lnTo>
                  <a:pt x="36117" y="575204"/>
                </a:lnTo>
                <a:lnTo>
                  <a:pt x="63356" y="517834"/>
                </a:lnTo>
                <a:lnTo>
                  <a:pt x="97662" y="462432"/>
                </a:lnTo>
                <a:lnTo>
                  <a:pt x="138714" y="409193"/>
                </a:lnTo>
                <a:lnTo>
                  <a:pt x="186194" y="358311"/>
                </a:lnTo>
                <a:lnTo>
                  <a:pt x="239781" y="309981"/>
                </a:lnTo>
                <a:lnTo>
                  <a:pt x="299155" y="264398"/>
                </a:lnTo>
                <a:lnTo>
                  <a:pt x="363997" y="221757"/>
                </a:lnTo>
                <a:lnTo>
                  <a:pt x="433987" y="182253"/>
                </a:lnTo>
                <a:lnTo>
                  <a:pt x="508805" y="146080"/>
                </a:lnTo>
                <a:lnTo>
                  <a:pt x="588132" y="113433"/>
                </a:lnTo>
                <a:lnTo>
                  <a:pt x="671647" y="84507"/>
                </a:lnTo>
                <a:lnTo>
                  <a:pt x="759030" y="59497"/>
                </a:lnTo>
                <a:lnTo>
                  <a:pt x="849962" y="38597"/>
                </a:lnTo>
                <a:lnTo>
                  <a:pt x="944124" y="22003"/>
                </a:lnTo>
                <a:lnTo>
                  <a:pt x="1041194" y="9909"/>
                </a:lnTo>
                <a:lnTo>
                  <a:pt x="1140854" y="2509"/>
                </a:lnTo>
                <a:lnTo>
                  <a:pt x="1242783" y="0"/>
                </a:lnTo>
                <a:lnTo>
                  <a:pt x="1344702" y="2509"/>
                </a:lnTo>
                <a:lnTo>
                  <a:pt x="1444352" y="9909"/>
                </a:lnTo>
                <a:lnTo>
                  <a:pt x="1541413" y="22003"/>
                </a:lnTo>
                <a:lnTo>
                  <a:pt x="1635566" y="38597"/>
                </a:lnTo>
                <a:lnTo>
                  <a:pt x="1726491" y="59497"/>
                </a:lnTo>
                <a:lnTo>
                  <a:pt x="1813867" y="84507"/>
                </a:lnTo>
                <a:lnTo>
                  <a:pt x="1897376" y="113433"/>
                </a:lnTo>
                <a:lnTo>
                  <a:pt x="1976697" y="146080"/>
                </a:lnTo>
                <a:lnTo>
                  <a:pt x="2051510" y="182253"/>
                </a:lnTo>
                <a:lnTo>
                  <a:pt x="2121496" y="221757"/>
                </a:lnTo>
                <a:lnTo>
                  <a:pt x="2186335" y="264398"/>
                </a:lnTo>
                <a:lnTo>
                  <a:pt x="2245706" y="309981"/>
                </a:lnTo>
                <a:lnTo>
                  <a:pt x="2299291" y="358311"/>
                </a:lnTo>
                <a:lnTo>
                  <a:pt x="2346768" y="409193"/>
                </a:lnTo>
                <a:lnTo>
                  <a:pt x="2387819" y="462432"/>
                </a:lnTo>
                <a:lnTo>
                  <a:pt x="2422124" y="517834"/>
                </a:lnTo>
                <a:lnTo>
                  <a:pt x="2449362" y="575204"/>
                </a:lnTo>
                <a:lnTo>
                  <a:pt x="2469213" y="634347"/>
                </a:lnTo>
                <a:lnTo>
                  <a:pt x="2481359" y="695069"/>
                </a:lnTo>
                <a:lnTo>
                  <a:pt x="2485478" y="757174"/>
                </a:lnTo>
                <a:lnTo>
                  <a:pt x="2481359" y="819279"/>
                </a:lnTo>
                <a:lnTo>
                  <a:pt x="2469213" y="880003"/>
                </a:lnTo>
                <a:lnTo>
                  <a:pt x="2449362" y="939150"/>
                </a:lnTo>
                <a:lnTo>
                  <a:pt x="2422124" y="996526"/>
                </a:lnTo>
                <a:lnTo>
                  <a:pt x="2387819" y="1051935"/>
                </a:lnTo>
                <a:lnTo>
                  <a:pt x="2346768" y="1105182"/>
                </a:lnTo>
                <a:lnTo>
                  <a:pt x="2299291" y="1156072"/>
                </a:lnTo>
                <a:lnTo>
                  <a:pt x="2245706" y="1204411"/>
                </a:lnTo>
                <a:lnTo>
                  <a:pt x="2186335" y="1250003"/>
                </a:lnTo>
                <a:lnTo>
                  <a:pt x="2121496" y="1292653"/>
                </a:lnTo>
                <a:lnTo>
                  <a:pt x="2051510" y="1332167"/>
                </a:lnTo>
                <a:lnTo>
                  <a:pt x="1976697" y="1368349"/>
                </a:lnTo>
                <a:lnTo>
                  <a:pt x="1897376" y="1401005"/>
                </a:lnTo>
                <a:lnTo>
                  <a:pt x="1813867" y="1429939"/>
                </a:lnTo>
                <a:lnTo>
                  <a:pt x="1726491" y="1454957"/>
                </a:lnTo>
                <a:lnTo>
                  <a:pt x="1635566" y="1475863"/>
                </a:lnTo>
                <a:lnTo>
                  <a:pt x="1541413" y="1492463"/>
                </a:lnTo>
                <a:lnTo>
                  <a:pt x="1444352" y="1504562"/>
                </a:lnTo>
                <a:lnTo>
                  <a:pt x="1344702" y="1511964"/>
                </a:lnTo>
                <a:lnTo>
                  <a:pt x="1242783" y="1514475"/>
                </a:lnTo>
                <a:lnTo>
                  <a:pt x="1140854" y="1511964"/>
                </a:lnTo>
                <a:lnTo>
                  <a:pt x="1041194" y="1504562"/>
                </a:lnTo>
                <a:lnTo>
                  <a:pt x="944124" y="1492463"/>
                </a:lnTo>
                <a:lnTo>
                  <a:pt x="849962" y="1475863"/>
                </a:lnTo>
                <a:lnTo>
                  <a:pt x="759030" y="1454957"/>
                </a:lnTo>
                <a:lnTo>
                  <a:pt x="671647" y="1429939"/>
                </a:lnTo>
                <a:lnTo>
                  <a:pt x="588132" y="1401005"/>
                </a:lnTo>
                <a:lnTo>
                  <a:pt x="508805" y="1368349"/>
                </a:lnTo>
                <a:lnTo>
                  <a:pt x="433987" y="1332167"/>
                </a:lnTo>
                <a:lnTo>
                  <a:pt x="363997" y="1292653"/>
                </a:lnTo>
                <a:lnTo>
                  <a:pt x="299155" y="1250003"/>
                </a:lnTo>
                <a:lnTo>
                  <a:pt x="239781" y="1204411"/>
                </a:lnTo>
                <a:lnTo>
                  <a:pt x="186194" y="1156072"/>
                </a:lnTo>
                <a:lnTo>
                  <a:pt x="138714" y="1105182"/>
                </a:lnTo>
                <a:lnTo>
                  <a:pt x="97662" y="1051935"/>
                </a:lnTo>
                <a:lnTo>
                  <a:pt x="63356" y="996526"/>
                </a:lnTo>
                <a:lnTo>
                  <a:pt x="36117" y="939150"/>
                </a:lnTo>
                <a:lnTo>
                  <a:pt x="16265" y="880003"/>
                </a:lnTo>
                <a:lnTo>
                  <a:pt x="4119" y="819279"/>
                </a:lnTo>
                <a:lnTo>
                  <a:pt x="0" y="75717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410200" y="4800600"/>
            <a:ext cx="2438400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394970" algn="ctr">
              <a:lnSpc>
                <a:spcPct val="100000"/>
              </a:lnSpc>
            </a:pPr>
            <a:r>
              <a:rPr sz="1400" b="1" dirty="0" err="1">
                <a:solidFill>
                  <a:srgbClr val="FFFFFF"/>
                </a:solidFill>
                <a:latin typeface="Times New Roman"/>
                <a:cs typeface="Times New Roman"/>
              </a:rPr>
              <a:t>Ф</a:t>
            </a:r>
            <a:r>
              <a:rPr sz="1400" b="1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400" b="1" spc="-5" dirty="0" err="1">
                <a:solidFill>
                  <a:srgbClr val="FFFFFF"/>
                </a:solidFill>
                <a:latin typeface="Times New Roman"/>
                <a:cs typeface="Times New Roman"/>
              </a:rPr>
              <a:t>н</a:t>
            </a:r>
            <a:r>
              <a:rPr sz="1400" b="1" dirty="0" err="1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sz="1400" b="1" spc="-5" dirty="0" err="1">
                <a:solidFill>
                  <a:srgbClr val="FFFFFF"/>
                </a:solidFill>
                <a:latin typeface="Times New Roman"/>
                <a:cs typeface="Times New Roman"/>
              </a:rPr>
              <a:t>н</a:t>
            </a:r>
            <a:r>
              <a:rPr sz="1400" b="1" dirty="0" err="1">
                <a:solidFill>
                  <a:srgbClr val="FFFFFF"/>
                </a:solidFill>
                <a:latin typeface="Times New Roman"/>
                <a:cs typeface="Times New Roman"/>
              </a:rPr>
              <a:t>сы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и муниципальная политика</a:t>
            </a: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lang="ru-RU"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 4857,4</a:t>
            </a:r>
            <a:r>
              <a:rPr sz="1400" b="1" spc="-1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spc="-1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ы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с.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б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лей</a:t>
            </a: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92251" y="161544"/>
            <a:ext cx="8159496" cy="10485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87323" y="99060"/>
            <a:ext cx="7818120" cy="10911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9546" y="188633"/>
            <a:ext cx="8064881" cy="95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9546" y="188633"/>
            <a:ext cx="8065134" cy="954405"/>
          </a:xfrm>
          <a:custGeom>
            <a:avLst/>
            <a:gdLst/>
            <a:ahLst/>
            <a:cxnLst/>
            <a:rect l="l" t="t" r="r" b="b"/>
            <a:pathLst>
              <a:path w="8065134" h="954405">
                <a:moveTo>
                  <a:pt x="0" y="954112"/>
                </a:moveTo>
                <a:lnTo>
                  <a:pt x="8064881" y="954112"/>
                </a:lnTo>
                <a:lnTo>
                  <a:pt x="8064881" y="0"/>
                </a:lnTo>
                <a:lnTo>
                  <a:pt x="0" y="0"/>
                </a:lnTo>
                <a:lnTo>
                  <a:pt x="0" y="954112"/>
                </a:lnTo>
                <a:close/>
              </a:path>
            </a:pathLst>
          </a:custGeom>
          <a:ln w="9525">
            <a:solidFill>
              <a:srgbClr val="46AAC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066800" y="228600"/>
            <a:ext cx="7269480" cy="884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Ст</a:t>
            </a:r>
            <a:r>
              <a:rPr sz="2800" b="1" spc="-45" dirty="0">
                <a:solidFill>
                  <a:srgbClr val="548ED4"/>
                </a:solidFill>
                <a:latin typeface="Calibri"/>
                <a:cs typeface="Calibri"/>
              </a:rPr>
              <a:t>р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у</a:t>
            </a:r>
            <a:r>
              <a:rPr sz="2800" b="1" spc="-25" dirty="0">
                <a:solidFill>
                  <a:srgbClr val="548ED4"/>
                </a:solidFill>
                <a:latin typeface="Calibri"/>
                <a:cs typeface="Calibri"/>
              </a:rPr>
              <a:t>к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тура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50" dirty="0">
                <a:solidFill>
                  <a:srgbClr val="548ED4"/>
                </a:solidFill>
                <a:latin typeface="Calibri"/>
                <a:cs typeface="Calibri"/>
              </a:rPr>
              <a:t>м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униципальных</a:t>
            </a:r>
            <a:r>
              <a:rPr sz="2800" b="1" spc="4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пр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20" dirty="0">
                <a:solidFill>
                  <a:srgbClr val="548ED4"/>
                </a:solidFill>
                <a:latin typeface="Calibri"/>
                <a:cs typeface="Calibri"/>
              </a:rPr>
              <a:t>грамм</a:t>
            </a:r>
            <a:endParaRPr sz="2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Сине</a:t>
            </a:r>
            <a:r>
              <a:rPr sz="2800" b="1" spc="-40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орс</a:t>
            </a:r>
            <a:r>
              <a:rPr sz="2800" b="1" spc="-75" dirty="0">
                <a:solidFill>
                  <a:srgbClr val="548ED4"/>
                </a:solidFill>
                <a:latin typeface="Calibri"/>
                <a:cs typeface="Calibri"/>
              </a:rPr>
              <a:t>к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</a:t>
            </a:r>
            <a:r>
              <a:rPr sz="2800" b="1" spc="-60" dirty="0">
                <a:solidFill>
                  <a:srgbClr val="548ED4"/>
                </a:solidFill>
                <a:latin typeface="Calibri"/>
                <a:cs typeface="Calibri"/>
              </a:rPr>
              <a:t>е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льс</a:t>
            </a:r>
            <a:r>
              <a:rPr sz="2800" b="1" spc="-65" dirty="0">
                <a:solidFill>
                  <a:srgbClr val="548ED4"/>
                </a:solidFill>
                <a:latin typeface="Calibri"/>
                <a:cs typeface="Calibri"/>
              </a:rPr>
              <a:t>к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п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</a:t>
            </a:r>
            <a:r>
              <a:rPr sz="2800" b="1" spc="-60" dirty="0">
                <a:solidFill>
                  <a:srgbClr val="548ED4"/>
                </a:solidFill>
                <a:latin typeface="Calibri"/>
                <a:cs typeface="Calibri"/>
              </a:rPr>
              <a:t>е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ления</a:t>
            </a:r>
            <a:r>
              <a:rPr sz="2800" b="1" spc="4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 err="1">
                <a:solidFill>
                  <a:srgbClr val="548ED4"/>
                </a:solidFill>
                <a:latin typeface="Calibri"/>
                <a:cs typeface="Calibri"/>
              </a:rPr>
              <a:t>на</a:t>
            </a:r>
            <a:r>
              <a:rPr sz="2800" b="1" spc="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 smtClean="0">
                <a:solidFill>
                  <a:srgbClr val="548ED4"/>
                </a:solidFill>
                <a:latin typeface="Calibri"/>
                <a:cs typeface="Calibri"/>
              </a:rPr>
              <a:t>201</a:t>
            </a:r>
            <a:r>
              <a:rPr lang="ru-RU" sz="2800" b="1" spc="-15" dirty="0" smtClean="0">
                <a:solidFill>
                  <a:srgbClr val="548ED4"/>
                </a:solidFill>
                <a:latin typeface="Calibri"/>
                <a:cs typeface="Calibri"/>
              </a:rPr>
              <a:t>8</a:t>
            </a:r>
            <a:r>
              <a:rPr sz="2800" b="1" spc="20" dirty="0" smtClean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95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20" dirty="0">
                <a:solidFill>
                  <a:srgbClr val="548ED4"/>
                </a:solidFill>
                <a:latin typeface="Calibri"/>
                <a:cs typeface="Calibri"/>
              </a:rPr>
              <a:t>д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685800" y="3124200"/>
            <a:ext cx="22860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990600" y="33528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Культура и туризм, спорта (8458,8 тыс.рублей ) </a:t>
            </a:r>
          </a:p>
          <a:p>
            <a:endParaRPr lang="ru-RU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14287" y="1571625"/>
            <a:ext cx="8713470" cy="5113020"/>
          </a:xfrm>
          <a:custGeom>
            <a:avLst/>
            <a:gdLst/>
            <a:ahLst/>
            <a:cxnLst/>
            <a:rect l="l" t="t" r="r" b="b"/>
            <a:pathLst>
              <a:path w="8713470" h="5113020">
                <a:moveTo>
                  <a:pt x="0" y="2556256"/>
                </a:moveTo>
                <a:lnTo>
                  <a:pt x="14441" y="2346609"/>
                </a:lnTo>
                <a:lnTo>
                  <a:pt x="57017" y="2141629"/>
                </a:lnTo>
                <a:lnTo>
                  <a:pt x="126608" y="1941974"/>
                </a:lnTo>
                <a:lnTo>
                  <a:pt x="222092" y="1748300"/>
                </a:lnTo>
                <a:lnTo>
                  <a:pt x="342348" y="1561266"/>
                </a:lnTo>
                <a:lnTo>
                  <a:pt x="486254" y="1381530"/>
                </a:lnTo>
                <a:lnTo>
                  <a:pt x="652690" y="1209751"/>
                </a:lnTo>
                <a:lnTo>
                  <a:pt x="840535" y="1046585"/>
                </a:lnTo>
                <a:lnTo>
                  <a:pt x="1048667" y="892692"/>
                </a:lnTo>
                <a:lnTo>
                  <a:pt x="1275965" y="748728"/>
                </a:lnTo>
                <a:lnTo>
                  <a:pt x="1521309" y="615352"/>
                </a:lnTo>
                <a:lnTo>
                  <a:pt x="1783576" y="493223"/>
                </a:lnTo>
                <a:lnTo>
                  <a:pt x="2061646" y="382997"/>
                </a:lnTo>
                <a:lnTo>
                  <a:pt x="2354398" y="285333"/>
                </a:lnTo>
                <a:lnTo>
                  <a:pt x="2660711" y="200890"/>
                </a:lnTo>
                <a:lnTo>
                  <a:pt x="2979463" y="130324"/>
                </a:lnTo>
                <a:lnTo>
                  <a:pt x="3309533" y="74294"/>
                </a:lnTo>
                <a:lnTo>
                  <a:pt x="3649800" y="33458"/>
                </a:lnTo>
                <a:lnTo>
                  <a:pt x="3999144" y="8474"/>
                </a:lnTo>
                <a:lnTo>
                  <a:pt x="4356442" y="0"/>
                </a:lnTo>
                <a:lnTo>
                  <a:pt x="4713741" y="8474"/>
                </a:lnTo>
                <a:lnTo>
                  <a:pt x="5063086" y="33458"/>
                </a:lnTo>
                <a:lnTo>
                  <a:pt x="5403354" y="74294"/>
                </a:lnTo>
                <a:lnTo>
                  <a:pt x="5733426" y="130324"/>
                </a:lnTo>
                <a:lnTo>
                  <a:pt x="6052180" y="200890"/>
                </a:lnTo>
                <a:lnTo>
                  <a:pt x="6358495" y="285333"/>
                </a:lnTo>
                <a:lnTo>
                  <a:pt x="6651249" y="382997"/>
                </a:lnTo>
                <a:lnTo>
                  <a:pt x="6929322" y="493223"/>
                </a:lnTo>
                <a:lnTo>
                  <a:pt x="7191592" y="615352"/>
                </a:lnTo>
                <a:lnTo>
                  <a:pt x="7436939" y="748728"/>
                </a:lnTo>
                <a:lnTo>
                  <a:pt x="7664240" y="892692"/>
                </a:lnTo>
                <a:lnTo>
                  <a:pt x="7872374" y="1046585"/>
                </a:lnTo>
                <a:lnTo>
                  <a:pt x="8060222" y="1209751"/>
                </a:lnTo>
                <a:lnTo>
                  <a:pt x="8226660" y="1381530"/>
                </a:lnTo>
                <a:lnTo>
                  <a:pt x="8370569" y="1561266"/>
                </a:lnTo>
                <a:lnTo>
                  <a:pt x="8490827" y="1748300"/>
                </a:lnTo>
                <a:lnTo>
                  <a:pt x="8586312" y="1941974"/>
                </a:lnTo>
                <a:lnTo>
                  <a:pt x="8655904" y="2141629"/>
                </a:lnTo>
                <a:lnTo>
                  <a:pt x="8698482" y="2346609"/>
                </a:lnTo>
                <a:lnTo>
                  <a:pt x="8712923" y="2556256"/>
                </a:lnTo>
                <a:lnTo>
                  <a:pt x="8698482" y="2765919"/>
                </a:lnTo>
                <a:lnTo>
                  <a:pt x="8655904" y="2970914"/>
                </a:lnTo>
                <a:lnTo>
                  <a:pt x="8586312" y="3170582"/>
                </a:lnTo>
                <a:lnTo>
                  <a:pt x="8490827" y="3364265"/>
                </a:lnTo>
                <a:lnTo>
                  <a:pt x="8370569" y="3551306"/>
                </a:lnTo>
                <a:lnTo>
                  <a:pt x="8226660" y="3731048"/>
                </a:lnTo>
                <a:lnTo>
                  <a:pt x="8060222" y="3902831"/>
                </a:lnTo>
                <a:lnTo>
                  <a:pt x="7872374" y="4065999"/>
                </a:lnTo>
                <a:lnTo>
                  <a:pt x="7664240" y="4219893"/>
                </a:lnTo>
                <a:lnTo>
                  <a:pt x="7436939" y="4363856"/>
                </a:lnTo>
                <a:lnTo>
                  <a:pt x="7191592" y="4497230"/>
                </a:lnTo>
                <a:lnTo>
                  <a:pt x="6929322" y="4619358"/>
                </a:lnTo>
                <a:lnTo>
                  <a:pt x="6651249" y="4729581"/>
                </a:lnTo>
                <a:lnTo>
                  <a:pt x="6358495" y="4827241"/>
                </a:lnTo>
                <a:lnTo>
                  <a:pt x="6052180" y="4911682"/>
                </a:lnTo>
                <a:lnTo>
                  <a:pt x="5733426" y="4982245"/>
                </a:lnTo>
                <a:lnTo>
                  <a:pt x="5403354" y="5038272"/>
                </a:lnTo>
                <a:lnTo>
                  <a:pt x="5063086" y="5079106"/>
                </a:lnTo>
                <a:lnTo>
                  <a:pt x="4713741" y="5104089"/>
                </a:lnTo>
                <a:lnTo>
                  <a:pt x="4356442" y="5112562"/>
                </a:lnTo>
                <a:lnTo>
                  <a:pt x="3999144" y="5104089"/>
                </a:lnTo>
                <a:lnTo>
                  <a:pt x="3649800" y="5079106"/>
                </a:lnTo>
                <a:lnTo>
                  <a:pt x="3309533" y="5038272"/>
                </a:lnTo>
                <a:lnTo>
                  <a:pt x="2979463" y="4982245"/>
                </a:lnTo>
                <a:lnTo>
                  <a:pt x="2660711" y="4911682"/>
                </a:lnTo>
                <a:lnTo>
                  <a:pt x="2354398" y="4827241"/>
                </a:lnTo>
                <a:lnTo>
                  <a:pt x="2061646" y="4729581"/>
                </a:lnTo>
                <a:lnTo>
                  <a:pt x="1783576" y="4619358"/>
                </a:lnTo>
                <a:lnTo>
                  <a:pt x="1521309" y="4497230"/>
                </a:lnTo>
                <a:lnTo>
                  <a:pt x="1275965" y="4363856"/>
                </a:lnTo>
                <a:lnTo>
                  <a:pt x="1048667" y="4219893"/>
                </a:lnTo>
                <a:lnTo>
                  <a:pt x="840535" y="4065999"/>
                </a:lnTo>
                <a:lnTo>
                  <a:pt x="652690" y="3902831"/>
                </a:lnTo>
                <a:lnTo>
                  <a:pt x="486254" y="3731048"/>
                </a:lnTo>
                <a:lnTo>
                  <a:pt x="342348" y="3551306"/>
                </a:lnTo>
                <a:lnTo>
                  <a:pt x="222092" y="3364265"/>
                </a:lnTo>
                <a:lnTo>
                  <a:pt x="126608" y="3170582"/>
                </a:lnTo>
                <a:lnTo>
                  <a:pt x="57017" y="2970914"/>
                </a:lnTo>
                <a:lnTo>
                  <a:pt x="14441" y="2765919"/>
                </a:lnTo>
                <a:lnTo>
                  <a:pt x="0" y="255625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43200" y="3657600"/>
            <a:ext cx="332740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ct val="100000"/>
              </a:lnSpc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Все</a:t>
            </a:r>
            <a:r>
              <a:rPr sz="2800" b="1" spc="-30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endParaRPr sz="2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ru-RU" sz="28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ru-RU" sz="28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14 333,8 </a:t>
            </a:r>
            <a:r>
              <a:rPr sz="2800" b="1" spc="-25" dirty="0" err="1" smtClean="0">
                <a:solidFill>
                  <a:srgbClr val="FFFFFF"/>
                </a:solidFill>
                <a:latin typeface="Calibri"/>
                <a:cs typeface="Calibri"/>
              </a:rPr>
              <a:t>ты</a:t>
            </a:r>
            <a:r>
              <a:rPr sz="2800" b="1" spc="-10" dirty="0" err="1" smtClean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2800" b="1" spc="-70" dirty="0">
                <a:solidFill>
                  <a:srgbClr val="FFFFFF"/>
                </a:solidFill>
                <a:latin typeface="Calibri"/>
                <a:cs typeface="Calibri"/>
              </a:rPr>
              <a:t>б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лей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47846" y="1628776"/>
            <a:ext cx="2520315" cy="1440180"/>
          </a:xfrm>
          <a:custGeom>
            <a:avLst/>
            <a:gdLst/>
            <a:ahLst/>
            <a:cxnLst/>
            <a:rect l="l" t="t" r="r" b="b"/>
            <a:pathLst>
              <a:path w="2520315" h="1440180">
                <a:moveTo>
                  <a:pt x="1260157" y="0"/>
                </a:moveTo>
                <a:lnTo>
                  <a:pt x="1156868" y="2386"/>
                </a:lnTo>
                <a:lnTo>
                  <a:pt x="1055816" y="9424"/>
                </a:lnTo>
                <a:lnTo>
                  <a:pt x="957388" y="20929"/>
                </a:lnTo>
                <a:lnTo>
                  <a:pt x="861909" y="36714"/>
                </a:lnTo>
                <a:lnTo>
                  <a:pt x="769703" y="56594"/>
                </a:lnTo>
                <a:lnTo>
                  <a:pt x="681094" y="80384"/>
                </a:lnTo>
                <a:lnTo>
                  <a:pt x="596408" y="107898"/>
                </a:lnTo>
                <a:lnTo>
                  <a:pt x="515968" y="138950"/>
                </a:lnTo>
                <a:lnTo>
                  <a:pt x="440099" y="173356"/>
                </a:lnTo>
                <a:lnTo>
                  <a:pt x="369125" y="210929"/>
                </a:lnTo>
                <a:lnTo>
                  <a:pt x="303371" y="251485"/>
                </a:lnTo>
                <a:lnTo>
                  <a:pt x="243161" y="294837"/>
                </a:lnTo>
                <a:lnTo>
                  <a:pt x="188819" y="340801"/>
                </a:lnTo>
                <a:lnTo>
                  <a:pt x="140671" y="389191"/>
                </a:lnTo>
                <a:lnTo>
                  <a:pt x="99040" y="439821"/>
                </a:lnTo>
                <a:lnTo>
                  <a:pt x="64250" y="492506"/>
                </a:lnTo>
                <a:lnTo>
                  <a:pt x="36627" y="547061"/>
                </a:lnTo>
                <a:lnTo>
                  <a:pt x="16495" y="603300"/>
                </a:lnTo>
                <a:lnTo>
                  <a:pt x="4177" y="661037"/>
                </a:lnTo>
                <a:lnTo>
                  <a:pt x="0" y="720088"/>
                </a:lnTo>
                <a:lnTo>
                  <a:pt x="4177" y="779156"/>
                </a:lnTo>
                <a:lnTo>
                  <a:pt x="16495" y="836907"/>
                </a:lnTo>
                <a:lnTo>
                  <a:pt x="36627" y="893157"/>
                </a:lnTo>
                <a:lnTo>
                  <a:pt x="64249" y="947719"/>
                </a:lnTo>
                <a:lnTo>
                  <a:pt x="99038" y="1000409"/>
                </a:lnTo>
                <a:lnTo>
                  <a:pt x="140667" y="1051041"/>
                </a:lnTo>
                <a:lnTo>
                  <a:pt x="188814" y="1099431"/>
                </a:lnTo>
                <a:lnTo>
                  <a:pt x="243153" y="1145394"/>
                </a:lnTo>
                <a:lnTo>
                  <a:pt x="303359" y="1188743"/>
                </a:lnTo>
                <a:lnTo>
                  <a:pt x="369109" y="1229295"/>
                </a:lnTo>
                <a:lnTo>
                  <a:pt x="440078" y="1266863"/>
                </a:lnTo>
                <a:lnTo>
                  <a:pt x="515941" y="1301262"/>
                </a:lnTo>
                <a:lnTo>
                  <a:pt x="596373" y="1332309"/>
                </a:lnTo>
                <a:lnTo>
                  <a:pt x="681051" y="1359816"/>
                </a:lnTo>
                <a:lnTo>
                  <a:pt x="769649" y="1383600"/>
                </a:lnTo>
                <a:lnTo>
                  <a:pt x="861844" y="1403474"/>
                </a:lnTo>
                <a:lnTo>
                  <a:pt x="957310" y="1419254"/>
                </a:lnTo>
                <a:lnTo>
                  <a:pt x="1055723" y="1430755"/>
                </a:lnTo>
                <a:lnTo>
                  <a:pt x="1156759" y="1437791"/>
                </a:lnTo>
                <a:lnTo>
                  <a:pt x="1260093" y="1440178"/>
                </a:lnTo>
                <a:lnTo>
                  <a:pt x="1363446" y="1437791"/>
                </a:lnTo>
                <a:lnTo>
                  <a:pt x="1464498" y="1430755"/>
                </a:lnTo>
                <a:lnTo>
                  <a:pt x="1562926" y="1419254"/>
                </a:lnTo>
                <a:lnTo>
                  <a:pt x="1658405" y="1403474"/>
                </a:lnTo>
                <a:lnTo>
                  <a:pt x="1750611" y="1383600"/>
                </a:lnTo>
                <a:lnTo>
                  <a:pt x="1839220" y="1359816"/>
                </a:lnTo>
                <a:lnTo>
                  <a:pt x="1923906" y="1332309"/>
                </a:lnTo>
                <a:lnTo>
                  <a:pt x="2004346" y="1301262"/>
                </a:lnTo>
                <a:lnTo>
                  <a:pt x="2080215" y="1266863"/>
                </a:lnTo>
                <a:lnTo>
                  <a:pt x="2151189" y="1229295"/>
                </a:lnTo>
                <a:lnTo>
                  <a:pt x="2216943" y="1188743"/>
                </a:lnTo>
                <a:lnTo>
                  <a:pt x="2277153" y="1145394"/>
                </a:lnTo>
                <a:lnTo>
                  <a:pt x="2331495" y="1099431"/>
                </a:lnTo>
                <a:lnTo>
                  <a:pt x="2379643" y="1051041"/>
                </a:lnTo>
                <a:lnTo>
                  <a:pt x="2421274" y="1000409"/>
                </a:lnTo>
                <a:lnTo>
                  <a:pt x="2456064" y="947719"/>
                </a:lnTo>
                <a:lnTo>
                  <a:pt x="2483687" y="893157"/>
                </a:lnTo>
                <a:lnTo>
                  <a:pt x="2503819" y="836907"/>
                </a:lnTo>
                <a:lnTo>
                  <a:pt x="2516137" y="779156"/>
                </a:lnTo>
                <a:lnTo>
                  <a:pt x="2520315" y="720088"/>
                </a:lnTo>
                <a:lnTo>
                  <a:pt x="2516137" y="661037"/>
                </a:lnTo>
                <a:lnTo>
                  <a:pt x="2503819" y="603300"/>
                </a:lnTo>
                <a:lnTo>
                  <a:pt x="2483687" y="547061"/>
                </a:lnTo>
                <a:lnTo>
                  <a:pt x="2456064" y="492506"/>
                </a:lnTo>
                <a:lnTo>
                  <a:pt x="2421274" y="439821"/>
                </a:lnTo>
                <a:lnTo>
                  <a:pt x="2379643" y="389191"/>
                </a:lnTo>
                <a:lnTo>
                  <a:pt x="2331495" y="340801"/>
                </a:lnTo>
                <a:lnTo>
                  <a:pt x="2277153" y="294837"/>
                </a:lnTo>
                <a:lnTo>
                  <a:pt x="2216943" y="251485"/>
                </a:lnTo>
                <a:lnTo>
                  <a:pt x="2151189" y="210929"/>
                </a:lnTo>
                <a:lnTo>
                  <a:pt x="2080215" y="173356"/>
                </a:lnTo>
                <a:lnTo>
                  <a:pt x="2004346" y="138950"/>
                </a:lnTo>
                <a:lnTo>
                  <a:pt x="1923906" y="107898"/>
                </a:lnTo>
                <a:lnTo>
                  <a:pt x="1839220" y="80384"/>
                </a:lnTo>
                <a:lnTo>
                  <a:pt x="1750611" y="56594"/>
                </a:lnTo>
                <a:lnTo>
                  <a:pt x="1658405" y="36714"/>
                </a:lnTo>
                <a:lnTo>
                  <a:pt x="1562926" y="20929"/>
                </a:lnTo>
                <a:lnTo>
                  <a:pt x="1464498" y="9424"/>
                </a:lnTo>
                <a:lnTo>
                  <a:pt x="1363446" y="2386"/>
                </a:lnTo>
                <a:lnTo>
                  <a:pt x="126015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347846" y="1628775"/>
            <a:ext cx="2520315" cy="1440180"/>
          </a:xfrm>
          <a:custGeom>
            <a:avLst/>
            <a:gdLst/>
            <a:ahLst/>
            <a:cxnLst/>
            <a:rect l="l" t="t" r="r" b="b"/>
            <a:pathLst>
              <a:path w="2520315" h="1440180">
                <a:moveTo>
                  <a:pt x="0" y="720089"/>
                </a:moveTo>
                <a:lnTo>
                  <a:pt x="4177" y="661039"/>
                </a:lnTo>
                <a:lnTo>
                  <a:pt x="16495" y="603301"/>
                </a:lnTo>
                <a:lnTo>
                  <a:pt x="36627" y="547062"/>
                </a:lnTo>
                <a:lnTo>
                  <a:pt x="64250" y="492508"/>
                </a:lnTo>
                <a:lnTo>
                  <a:pt x="99040" y="439822"/>
                </a:lnTo>
                <a:lnTo>
                  <a:pt x="140671" y="389192"/>
                </a:lnTo>
                <a:lnTo>
                  <a:pt x="188819" y="340802"/>
                </a:lnTo>
                <a:lnTo>
                  <a:pt x="243161" y="294839"/>
                </a:lnTo>
                <a:lnTo>
                  <a:pt x="303371" y="251486"/>
                </a:lnTo>
                <a:lnTo>
                  <a:pt x="369125" y="210931"/>
                </a:lnTo>
                <a:lnTo>
                  <a:pt x="440099" y="173357"/>
                </a:lnTo>
                <a:lnTo>
                  <a:pt x="515968" y="138952"/>
                </a:lnTo>
                <a:lnTo>
                  <a:pt x="596408" y="107899"/>
                </a:lnTo>
                <a:lnTo>
                  <a:pt x="681094" y="80386"/>
                </a:lnTo>
                <a:lnTo>
                  <a:pt x="769703" y="56596"/>
                </a:lnTo>
                <a:lnTo>
                  <a:pt x="861909" y="36716"/>
                </a:lnTo>
                <a:lnTo>
                  <a:pt x="957388" y="20931"/>
                </a:lnTo>
                <a:lnTo>
                  <a:pt x="1055816" y="9426"/>
                </a:lnTo>
                <a:lnTo>
                  <a:pt x="1156868" y="2387"/>
                </a:lnTo>
                <a:lnTo>
                  <a:pt x="1260220" y="0"/>
                </a:lnTo>
                <a:lnTo>
                  <a:pt x="1363446" y="2387"/>
                </a:lnTo>
                <a:lnTo>
                  <a:pt x="1464498" y="9426"/>
                </a:lnTo>
                <a:lnTo>
                  <a:pt x="1562926" y="20931"/>
                </a:lnTo>
                <a:lnTo>
                  <a:pt x="1658405" y="36716"/>
                </a:lnTo>
                <a:lnTo>
                  <a:pt x="1750611" y="56596"/>
                </a:lnTo>
                <a:lnTo>
                  <a:pt x="1839220" y="80386"/>
                </a:lnTo>
                <a:lnTo>
                  <a:pt x="1923906" y="107899"/>
                </a:lnTo>
                <a:lnTo>
                  <a:pt x="2004346" y="138952"/>
                </a:lnTo>
                <a:lnTo>
                  <a:pt x="2080215" y="173357"/>
                </a:lnTo>
                <a:lnTo>
                  <a:pt x="2151189" y="210931"/>
                </a:lnTo>
                <a:lnTo>
                  <a:pt x="2216943" y="251486"/>
                </a:lnTo>
                <a:lnTo>
                  <a:pt x="2277153" y="294839"/>
                </a:lnTo>
                <a:lnTo>
                  <a:pt x="2331495" y="340802"/>
                </a:lnTo>
                <a:lnTo>
                  <a:pt x="2379643" y="389192"/>
                </a:lnTo>
                <a:lnTo>
                  <a:pt x="2421274" y="439822"/>
                </a:lnTo>
                <a:lnTo>
                  <a:pt x="2456064" y="492508"/>
                </a:lnTo>
                <a:lnTo>
                  <a:pt x="2483687" y="547062"/>
                </a:lnTo>
                <a:lnTo>
                  <a:pt x="2503819" y="603301"/>
                </a:lnTo>
                <a:lnTo>
                  <a:pt x="2516137" y="661039"/>
                </a:lnTo>
                <a:lnTo>
                  <a:pt x="2520315" y="720089"/>
                </a:lnTo>
                <a:lnTo>
                  <a:pt x="2516137" y="779157"/>
                </a:lnTo>
                <a:lnTo>
                  <a:pt x="2503819" y="836909"/>
                </a:lnTo>
                <a:lnTo>
                  <a:pt x="2483687" y="893158"/>
                </a:lnTo>
                <a:lnTo>
                  <a:pt x="2456064" y="947720"/>
                </a:lnTo>
                <a:lnTo>
                  <a:pt x="2421274" y="1000410"/>
                </a:lnTo>
                <a:lnTo>
                  <a:pt x="2379643" y="1051043"/>
                </a:lnTo>
                <a:lnTo>
                  <a:pt x="2331495" y="1099433"/>
                </a:lnTo>
                <a:lnTo>
                  <a:pt x="2277153" y="1145395"/>
                </a:lnTo>
                <a:lnTo>
                  <a:pt x="2216943" y="1188745"/>
                </a:lnTo>
                <a:lnTo>
                  <a:pt x="2151189" y="1229296"/>
                </a:lnTo>
                <a:lnTo>
                  <a:pt x="2080215" y="1266864"/>
                </a:lnTo>
                <a:lnTo>
                  <a:pt x="2004346" y="1301264"/>
                </a:lnTo>
                <a:lnTo>
                  <a:pt x="1923906" y="1332310"/>
                </a:lnTo>
                <a:lnTo>
                  <a:pt x="1839220" y="1359817"/>
                </a:lnTo>
                <a:lnTo>
                  <a:pt x="1750611" y="1383601"/>
                </a:lnTo>
                <a:lnTo>
                  <a:pt x="1658405" y="1403475"/>
                </a:lnTo>
                <a:lnTo>
                  <a:pt x="1562926" y="1419256"/>
                </a:lnTo>
                <a:lnTo>
                  <a:pt x="1464498" y="1430757"/>
                </a:lnTo>
                <a:lnTo>
                  <a:pt x="1363446" y="1437793"/>
                </a:lnTo>
                <a:lnTo>
                  <a:pt x="1260093" y="1440179"/>
                </a:lnTo>
                <a:lnTo>
                  <a:pt x="1156759" y="1437793"/>
                </a:lnTo>
                <a:lnTo>
                  <a:pt x="1055723" y="1430757"/>
                </a:lnTo>
                <a:lnTo>
                  <a:pt x="957310" y="1419256"/>
                </a:lnTo>
                <a:lnTo>
                  <a:pt x="861844" y="1403475"/>
                </a:lnTo>
                <a:lnTo>
                  <a:pt x="769649" y="1383601"/>
                </a:lnTo>
                <a:lnTo>
                  <a:pt x="681051" y="1359817"/>
                </a:lnTo>
                <a:lnTo>
                  <a:pt x="596373" y="1332310"/>
                </a:lnTo>
                <a:lnTo>
                  <a:pt x="515941" y="1301264"/>
                </a:lnTo>
                <a:lnTo>
                  <a:pt x="440078" y="1266864"/>
                </a:lnTo>
                <a:lnTo>
                  <a:pt x="369109" y="1229296"/>
                </a:lnTo>
                <a:lnTo>
                  <a:pt x="303359" y="1188745"/>
                </a:lnTo>
                <a:lnTo>
                  <a:pt x="243153" y="1145395"/>
                </a:lnTo>
                <a:lnTo>
                  <a:pt x="188814" y="1099433"/>
                </a:lnTo>
                <a:lnTo>
                  <a:pt x="140667" y="1051043"/>
                </a:lnTo>
                <a:lnTo>
                  <a:pt x="99038" y="1000410"/>
                </a:lnTo>
                <a:lnTo>
                  <a:pt x="64249" y="947720"/>
                </a:lnTo>
                <a:lnTo>
                  <a:pt x="36627" y="893158"/>
                </a:lnTo>
                <a:lnTo>
                  <a:pt x="16495" y="836909"/>
                </a:lnTo>
                <a:lnTo>
                  <a:pt x="4177" y="779157"/>
                </a:lnTo>
                <a:lnTo>
                  <a:pt x="0" y="720089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817746" y="1917065"/>
            <a:ext cx="1580515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6225" marR="269240" algn="ct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С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о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ци</a:t>
            </a:r>
            <a:r>
              <a:rPr sz="14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льн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ы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е 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п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рогра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м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мы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lang="ru-RU"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85,0 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spc="-15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ы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с.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б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лей</a:t>
            </a: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10200" y="4572000"/>
            <a:ext cx="2486025" cy="1514475"/>
          </a:xfrm>
          <a:custGeom>
            <a:avLst/>
            <a:gdLst/>
            <a:ahLst/>
            <a:cxnLst/>
            <a:rect l="l" t="t" r="r" b="b"/>
            <a:pathLst>
              <a:path w="2486025" h="1514475">
                <a:moveTo>
                  <a:pt x="1242783" y="0"/>
                </a:moveTo>
                <a:lnTo>
                  <a:pt x="1140854" y="2509"/>
                </a:lnTo>
                <a:lnTo>
                  <a:pt x="1041194" y="9909"/>
                </a:lnTo>
                <a:lnTo>
                  <a:pt x="944124" y="22003"/>
                </a:lnTo>
                <a:lnTo>
                  <a:pt x="849962" y="38597"/>
                </a:lnTo>
                <a:lnTo>
                  <a:pt x="759030" y="59497"/>
                </a:lnTo>
                <a:lnTo>
                  <a:pt x="671647" y="84507"/>
                </a:lnTo>
                <a:lnTo>
                  <a:pt x="588132" y="113433"/>
                </a:lnTo>
                <a:lnTo>
                  <a:pt x="508805" y="146080"/>
                </a:lnTo>
                <a:lnTo>
                  <a:pt x="433987" y="182253"/>
                </a:lnTo>
                <a:lnTo>
                  <a:pt x="363997" y="221757"/>
                </a:lnTo>
                <a:lnTo>
                  <a:pt x="299155" y="264398"/>
                </a:lnTo>
                <a:lnTo>
                  <a:pt x="239781" y="309981"/>
                </a:lnTo>
                <a:lnTo>
                  <a:pt x="186194" y="358311"/>
                </a:lnTo>
                <a:lnTo>
                  <a:pt x="138714" y="409193"/>
                </a:lnTo>
                <a:lnTo>
                  <a:pt x="97662" y="462432"/>
                </a:lnTo>
                <a:lnTo>
                  <a:pt x="63356" y="517834"/>
                </a:lnTo>
                <a:lnTo>
                  <a:pt x="36117" y="575204"/>
                </a:lnTo>
                <a:lnTo>
                  <a:pt x="16265" y="634347"/>
                </a:lnTo>
                <a:lnTo>
                  <a:pt x="4119" y="695069"/>
                </a:lnTo>
                <a:lnTo>
                  <a:pt x="0" y="757174"/>
                </a:lnTo>
                <a:lnTo>
                  <a:pt x="4119" y="819279"/>
                </a:lnTo>
                <a:lnTo>
                  <a:pt x="16265" y="880003"/>
                </a:lnTo>
                <a:lnTo>
                  <a:pt x="36117" y="939150"/>
                </a:lnTo>
                <a:lnTo>
                  <a:pt x="63356" y="996526"/>
                </a:lnTo>
                <a:lnTo>
                  <a:pt x="97662" y="1051935"/>
                </a:lnTo>
                <a:lnTo>
                  <a:pt x="138714" y="1105182"/>
                </a:lnTo>
                <a:lnTo>
                  <a:pt x="186194" y="1156072"/>
                </a:lnTo>
                <a:lnTo>
                  <a:pt x="239781" y="1204411"/>
                </a:lnTo>
                <a:lnTo>
                  <a:pt x="299155" y="1250003"/>
                </a:lnTo>
                <a:lnTo>
                  <a:pt x="363997" y="1292653"/>
                </a:lnTo>
                <a:lnTo>
                  <a:pt x="433987" y="1332167"/>
                </a:lnTo>
                <a:lnTo>
                  <a:pt x="508805" y="1368349"/>
                </a:lnTo>
                <a:lnTo>
                  <a:pt x="588132" y="1401005"/>
                </a:lnTo>
                <a:lnTo>
                  <a:pt x="671647" y="1429939"/>
                </a:lnTo>
                <a:lnTo>
                  <a:pt x="759030" y="1454957"/>
                </a:lnTo>
                <a:lnTo>
                  <a:pt x="849962" y="1475863"/>
                </a:lnTo>
                <a:lnTo>
                  <a:pt x="944124" y="1492463"/>
                </a:lnTo>
                <a:lnTo>
                  <a:pt x="1041194" y="1504562"/>
                </a:lnTo>
                <a:lnTo>
                  <a:pt x="1140854" y="1511964"/>
                </a:lnTo>
                <a:lnTo>
                  <a:pt x="1242783" y="1514475"/>
                </a:lnTo>
                <a:lnTo>
                  <a:pt x="1344702" y="1511964"/>
                </a:lnTo>
                <a:lnTo>
                  <a:pt x="1444352" y="1504562"/>
                </a:lnTo>
                <a:lnTo>
                  <a:pt x="1541413" y="1492463"/>
                </a:lnTo>
                <a:lnTo>
                  <a:pt x="1635566" y="1475863"/>
                </a:lnTo>
                <a:lnTo>
                  <a:pt x="1726491" y="1454957"/>
                </a:lnTo>
                <a:lnTo>
                  <a:pt x="1813867" y="1429939"/>
                </a:lnTo>
                <a:lnTo>
                  <a:pt x="1897376" y="1401005"/>
                </a:lnTo>
                <a:lnTo>
                  <a:pt x="1976697" y="1368349"/>
                </a:lnTo>
                <a:lnTo>
                  <a:pt x="2051510" y="1332167"/>
                </a:lnTo>
                <a:lnTo>
                  <a:pt x="2121496" y="1292653"/>
                </a:lnTo>
                <a:lnTo>
                  <a:pt x="2186335" y="1250003"/>
                </a:lnTo>
                <a:lnTo>
                  <a:pt x="2245706" y="1204411"/>
                </a:lnTo>
                <a:lnTo>
                  <a:pt x="2299291" y="1156072"/>
                </a:lnTo>
                <a:lnTo>
                  <a:pt x="2346768" y="1105182"/>
                </a:lnTo>
                <a:lnTo>
                  <a:pt x="2387819" y="1051935"/>
                </a:lnTo>
                <a:lnTo>
                  <a:pt x="2422124" y="996526"/>
                </a:lnTo>
                <a:lnTo>
                  <a:pt x="2449362" y="939150"/>
                </a:lnTo>
                <a:lnTo>
                  <a:pt x="2469213" y="880003"/>
                </a:lnTo>
                <a:lnTo>
                  <a:pt x="2481359" y="819279"/>
                </a:lnTo>
                <a:lnTo>
                  <a:pt x="2485478" y="757174"/>
                </a:lnTo>
                <a:lnTo>
                  <a:pt x="2481359" y="695069"/>
                </a:lnTo>
                <a:lnTo>
                  <a:pt x="2469213" y="634347"/>
                </a:lnTo>
                <a:lnTo>
                  <a:pt x="2449362" y="575204"/>
                </a:lnTo>
                <a:lnTo>
                  <a:pt x="2422124" y="517834"/>
                </a:lnTo>
                <a:lnTo>
                  <a:pt x="2387819" y="462432"/>
                </a:lnTo>
                <a:lnTo>
                  <a:pt x="2346768" y="409193"/>
                </a:lnTo>
                <a:lnTo>
                  <a:pt x="2299291" y="358311"/>
                </a:lnTo>
                <a:lnTo>
                  <a:pt x="2245706" y="309981"/>
                </a:lnTo>
                <a:lnTo>
                  <a:pt x="2186335" y="264398"/>
                </a:lnTo>
                <a:lnTo>
                  <a:pt x="2121496" y="221757"/>
                </a:lnTo>
                <a:lnTo>
                  <a:pt x="2051510" y="182253"/>
                </a:lnTo>
                <a:lnTo>
                  <a:pt x="1976697" y="146080"/>
                </a:lnTo>
                <a:lnTo>
                  <a:pt x="1897376" y="113433"/>
                </a:lnTo>
                <a:lnTo>
                  <a:pt x="1813867" y="84507"/>
                </a:lnTo>
                <a:lnTo>
                  <a:pt x="1726491" y="59497"/>
                </a:lnTo>
                <a:lnTo>
                  <a:pt x="1635566" y="38597"/>
                </a:lnTo>
                <a:lnTo>
                  <a:pt x="1541413" y="22003"/>
                </a:lnTo>
                <a:lnTo>
                  <a:pt x="1444352" y="9909"/>
                </a:lnTo>
                <a:lnTo>
                  <a:pt x="1344702" y="2509"/>
                </a:lnTo>
                <a:lnTo>
                  <a:pt x="1242783" y="0"/>
                </a:lnTo>
                <a:close/>
              </a:path>
            </a:pathLst>
          </a:custGeom>
          <a:solidFill>
            <a:srgbClr val="4F6128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10200" y="4572000"/>
            <a:ext cx="2486025" cy="1514475"/>
          </a:xfrm>
          <a:custGeom>
            <a:avLst/>
            <a:gdLst/>
            <a:ahLst/>
            <a:cxnLst/>
            <a:rect l="l" t="t" r="r" b="b"/>
            <a:pathLst>
              <a:path w="2486025" h="1514475">
                <a:moveTo>
                  <a:pt x="0" y="757174"/>
                </a:moveTo>
                <a:lnTo>
                  <a:pt x="4119" y="695069"/>
                </a:lnTo>
                <a:lnTo>
                  <a:pt x="16265" y="634347"/>
                </a:lnTo>
                <a:lnTo>
                  <a:pt x="36117" y="575204"/>
                </a:lnTo>
                <a:lnTo>
                  <a:pt x="63356" y="517834"/>
                </a:lnTo>
                <a:lnTo>
                  <a:pt x="97662" y="462432"/>
                </a:lnTo>
                <a:lnTo>
                  <a:pt x="138714" y="409193"/>
                </a:lnTo>
                <a:lnTo>
                  <a:pt x="186194" y="358311"/>
                </a:lnTo>
                <a:lnTo>
                  <a:pt x="239781" y="309981"/>
                </a:lnTo>
                <a:lnTo>
                  <a:pt x="299155" y="264398"/>
                </a:lnTo>
                <a:lnTo>
                  <a:pt x="363997" y="221757"/>
                </a:lnTo>
                <a:lnTo>
                  <a:pt x="433987" y="182253"/>
                </a:lnTo>
                <a:lnTo>
                  <a:pt x="508805" y="146080"/>
                </a:lnTo>
                <a:lnTo>
                  <a:pt x="588132" y="113433"/>
                </a:lnTo>
                <a:lnTo>
                  <a:pt x="671647" y="84507"/>
                </a:lnTo>
                <a:lnTo>
                  <a:pt x="759030" y="59497"/>
                </a:lnTo>
                <a:lnTo>
                  <a:pt x="849962" y="38597"/>
                </a:lnTo>
                <a:lnTo>
                  <a:pt x="944124" y="22003"/>
                </a:lnTo>
                <a:lnTo>
                  <a:pt x="1041194" y="9909"/>
                </a:lnTo>
                <a:lnTo>
                  <a:pt x="1140854" y="2509"/>
                </a:lnTo>
                <a:lnTo>
                  <a:pt x="1242783" y="0"/>
                </a:lnTo>
                <a:lnTo>
                  <a:pt x="1344702" y="2509"/>
                </a:lnTo>
                <a:lnTo>
                  <a:pt x="1444352" y="9909"/>
                </a:lnTo>
                <a:lnTo>
                  <a:pt x="1541413" y="22003"/>
                </a:lnTo>
                <a:lnTo>
                  <a:pt x="1635566" y="38597"/>
                </a:lnTo>
                <a:lnTo>
                  <a:pt x="1726491" y="59497"/>
                </a:lnTo>
                <a:lnTo>
                  <a:pt x="1813867" y="84507"/>
                </a:lnTo>
                <a:lnTo>
                  <a:pt x="1897376" y="113433"/>
                </a:lnTo>
                <a:lnTo>
                  <a:pt x="1976697" y="146080"/>
                </a:lnTo>
                <a:lnTo>
                  <a:pt x="2051510" y="182253"/>
                </a:lnTo>
                <a:lnTo>
                  <a:pt x="2121496" y="221757"/>
                </a:lnTo>
                <a:lnTo>
                  <a:pt x="2186335" y="264398"/>
                </a:lnTo>
                <a:lnTo>
                  <a:pt x="2245706" y="309981"/>
                </a:lnTo>
                <a:lnTo>
                  <a:pt x="2299291" y="358311"/>
                </a:lnTo>
                <a:lnTo>
                  <a:pt x="2346768" y="409193"/>
                </a:lnTo>
                <a:lnTo>
                  <a:pt x="2387819" y="462432"/>
                </a:lnTo>
                <a:lnTo>
                  <a:pt x="2422124" y="517834"/>
                </a:lnTo>
                <a:lnTo>
                  <a:pt x="2449362" y="575204"/>
                </a:lnTo>
                <a:lnTo>
                  <a:pt x="2469213" y="634347"/>
                </a:lnTo>
                <a:lnTo>
                  <a:pt x="2481359" y="695069"/>
                </a:lnTo>
                <a:lnTo>
                  <a:pt x="2485478" y="757174"/>
                </a:lnTo>
                <a:lnTo>
                  <a:pt x="2481359" y="819279"/>
                </a:lnTo>
                <a:lnTo>
                  <a:pt x="2469213" y="880003"/>
                </a:lnTo>
                <a:lnTo>
                  <a:pt x="2449362" y="939150"/>
                </a:lnTo>
                <a:lnTo>
                  <a:pt x="2422124" y="996526"/>
                </a:lnTo>
                <a:lnTo>
                  <a:pt x="2387819" y="1051935"/>
                </a:lnTo>
                <a:lnTo>
                  <a:pt x="2346768" y="1105182"/>
                </a:lnTo>
                <a:lnTo>
                  <a:pt x="2299291" y="1156072"/>
                </a:lnTo>
                <a:lnTo>
                  <a:pt x="2245706" y="1204411"/>
                </a:lnTo>
                <a:lnTo>
                  <a:pt x="2186335" y="1250003"/>
                </a:lnTo>
                <a:lnTo>
                  <a:pt x="2121496" y="1292653"/>
                </a:lnTo>
                <a:lnTo>
                  <a:pt x="2051510" y="1332167"/>
                </a:lnTo>
                <a:lnTo>
                  <a:pt x="1976697" y="1368349"/>
                </a:lnTo>
                <a:lnTo>
                  <a:pt x="1897376" y="1401005"/>
                </a:lnTo>
                <a:lnTo>
                  <a:pt x="1813867" y="1429939"/>
                </a:lnTo>
                <a:lnTo>
                  <a:pt x="1726491" y="1454957"/>
                </a:lnTo>
                <a:lnTo>
                  <a:pt x="1635566" y="1475863"/>
                </a:lnTo>
                <a:lnTo>
                  <a:pt x="1541413" y="1492463"/>
                </a:lnTo>
                <a:lnTo>
                  <a:pt x="1444352" y="1504562"/>
                </a:lnTo>
                <a:lnTo>
                  <a:pt x="1344702" y="1511964"/>
                </a:lnTo>
                <a:lnTo>
                  <a:pt x="1242783" y="1514475"/>
                </a:lnTo>
                <a:lnTo>
                  <a:pt x="1140854" y="1511964"/>
                </a:lnTo>
                <a:lnTo>
                  <a:pt x="1041194" y="1504562"/>
                </a:lnTo>
                <a:lnTo>
                  <a:pt x="944124" y="1492463"/>
                </a:lnTo>
                <a:lnTo>
                  <a:pt x="849962" y="1475863"/>
                </a:lnTo>
                <a:lnTo>
                  <a:pt x="759030" y="1454957"/>
                </a:lnTo>
                <a:lnTo>
                  <a:pt x="671647" y="1429939"/>
                </a:lnTo>
                <a:lnTo>
                  <a:pt x="588132" y="1401005"/>
                </a:lnTo>
                <a:lnTo>
                  <a:pt x="508805" y="1368349"/>
                </a:lnTo>
                <a:lnTo>
                  <a:pt x="433987" y="1332167"/>
                </a:lnTo>
                <a:lnTo>
                  <a:pt x="363997" y="1292653"/>
                </a:lnTo>
                <a:lnTo>
                  <a:pt x="299155" y="1250003"/>
                </a:lnTo>
                <a:lnTo>
                  <a:pt x="239781" y="1204411"/>
                </a:lnTo>
                <a:lnTo>
                  <a:pt x="186194" y="1156072"/>
                </a:lnTo>
                <a:lnTo>
                  <a:pt x="138714" y="1105182"/>
                </a:lnTo>
                <a:lnTo>
                  <a:pt x="97662" y="1051935"/>
                </a:lnTo>
                <a:lnTo>
                  <a:pt x="63356" y="996526"/>
                </a:lnTo>
                <a:lnTo>
                  <a:pt x="36117" y="939150"/>
                </a:lnTo>
                <a:lnTo>
                  <a:pt x="16265" y="880003"/>
                </a:lnTo>
                <a:lnTo>
                  <a:pt x="4119" y="819279"/>
                </a:lnTo>
                <a:lnTo>
                  <a:pt x="0" y="75717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410200" y="4800600"/>
            <a:ext cx="2438400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394970" algn="ctr">
              <a:lnSpc>
                <a:spcPct val="100000"/>
              </a:lnSpc>
            </a:pPr>
            <a:r>
              <a:rPr sz="1400" b="1" dirty="0" err="1">
                <a:solidFill>
                  <a:srgbClr val="FFFFFF"/>
                </a:solidFill>
                <a:latin typeface="Times New Roman"/>
                <a:cs typeface="Times New Roman"/>
              </a:rPr>
              <a:t>Ф</a:t>
            </a:r>
            <a:r>
              <a:rPr sz="1400" b="1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400" b="1" spc="-5" dirty="0" err="1">
                <a:solidFill>
                  <a:srgbClr val="FFFFFF"/>
                </a:solidFill>
                <a:latin typeface="Times New Roman"/>
                <a:cs typeface="Times New Roman"/>
              </a:rPr>
              <a:t>н</a:t>
            </a:r>
            <a:r>
              <a:rPr sz="1400" b="1" dirty="0" err="1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sz="1400" b="1" spc="-5" dirty="0" err="1">
                <a:solidFill>
                  <a:srgbClr val="FFFFFF"/>
                </a:solidFill>
                <a:latin typeface="Times New Roman"/>
                <a:cs typeface="Times New Roman"/>
              </a:rPr>
              <a:t>н</a:t>
            </a:r>
            <a:r>
              <a:rPr sz="1400" b="1" dirty="0" err="1">
                <a:solidFill>
                  <a:srgbClr val="FFFFFF"/>
                </a:solidFill>
                <a:latin typeface="Times New Roman"/>
                <a:cs typeface="Times New Roman"/>
              </a:rPr>
              <a:t>сы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и муниципальная политика</a:t>
            </a: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lang="ru-RU"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u-RU"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5118,6</a:t>
            </a:r>
            <a:r>
              <a:rPr sz="1400" b="1" spc="-1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sz="1400" b="1" spc="-1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ы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с.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р</a:t>
            </a:r>
            <a:r>
              <a:rPr sz="1400" b="1" spc="-2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у</a:t>
            </a:r>
            <a:r>
              <a:rPr sz="1400" b="1" spc="-3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б</a:t>
            </a:r>
            <a:r>
              <a:rPr sz="1400" b="1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лей</a:t>
            </a:r>
            <a:r>
              <a:rPr sz="1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92251" y="161544"/>
            <a:ext cx="8159496" cy="10485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87323" y="99060"/>
            <a:ext cx="7818120" cy="10911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9546" y="188633"/>
            <a:ext cx="8064881" cy="95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9546" y="188633"/>
            <a:ext cx="8065134" cy="954405"/>
          </a:xfrm>
          <a:custGeom>
            <a:avLst/>
            <a:gdLst/>
            <a:ahLst/>
            <a:cxnLst/>
            <a:rect l="l" t="t" r="r" b="b"/>
            <a:pathLst>
              <a:path w="8065134" h="954405">
                <a:moveTo>
                  <a:pt x="0" y="954112"/>
                </a:moveTo>
                <a:lnTo>
                  <a:pt x="8064881" y="954112"/>
                </a:lnTo>
                <a:lnTo>
                  <a:pt x="8064881" y="0"/>
                </a:lnTo>
                <a:lnTo>
                  <a:pt x="0" y="0"/>
                </a:lnTo>
                <a:lnTo>
                  <a:pt x="0" y="954112"/>
                </a:lnTo>
                <a:close/>
              </a:path>
            </a:pathLst>
          </a:custGeom>
          <a:ln w="9525">
            <a:solidFill>
              <a:srgbClr val="46AAC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066800" y="228600"/>
            <a:ext cx="7269480" cy="884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Ст</a:t>
            </a:r>
            <a:r>
              <a:rPr sz="2800" b="1" spc="-45" dirty="0">
                <a:solidFill>
                  <a:srgbClr val="548ED4"/>
                </a:solidFill>
                <a:latin typeface="Calibri"/>
                <a:cs typeface="Calibri"/>
              </a:rPr>
              <a:t>р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у</a:t>
            </a:r>
            <a:r>
              <a:rPr sz="2800" b="1" spc="-25" dirty="0">
                <a:solidFill>
                  <a:srgbClr val="548ED4"/>
                </a:solidFill>
                <a:latin typeface="Calibri"/>
                <a:cs typeface="Calibri"/>
              </a:rPr>
              <a:t>к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тура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50" dirty="0">
                <a:solidFill>
                  <a:srgbClr val="548ED4"/>
                </a:solidFill>
                <a:latin typeface="Calibri"/>
                <a:cs typeface="Calibri"/>
              </a:rPr>
              <a:t>м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униципальных</a:t>
            </a:r>
            <a:r>
              <a:rPr sz="2800" b="1" spc="4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пр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20" dirty="0">
                <a:solidFill>
                  <a:srgbClr val="548ED4"/>
                </a:solidFill>
                <a:latin typeface="Calibri"/>
                <a:cs typeface="Calibri"/>
              </a:rPr>
              <a:t>грамм</a:t>
            </a:r>
            <a:endParaRPr sz="2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Сине</a:t>
            </a:r>
            <a:r>
              <a:rPr sz="2800" b="1" spc="-40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орс</a:t>
            </a:r>
            <a:r>
              <a:rPr sz="2800" b="1" spc="-75" dirty="0">
                <a:solidFill>
                  <a:srgbClr val="548ED4"/>
                </a:solidFill>
                <a:latin typeface="Calibri"/>
                <a:cs typeface="Calibri"/>
              </a:rPr>
              <a:t>к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</a:t>
            </a:r>
            <a:r>
              <a:rPr sz="2800" b="1" spc="-60" dirty="0">
                <a:solidFill>
                  <a:srgbClr val="548ED4"/>
                </a:solidFill>
                <a:latin typeface="Calibri"/>
                <a:cs typeface="Calibri"/>
              </a:rPr>
              <a:t>е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льс</a:t>
            </a:r>
            <a:r>
              <a:rPr sz="2800" b="1" spc="-65" dirty="0">
                <a:solidFill>
                  <a:srgbClr val="548ED4"/>
                </a:solidFill>
                <a:latin typeface="Calibri"/>
                <a:cs typeface="Calibri"/>
              </a:rPr>
              <a:t>к</a:t>
            </a:r>
            <a:r>
              <a:rPr sz="2800" b="1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п</a:t>
            </a:r>
            <a:r>
              <a:rPr sz="2800" b="1" spc="-30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с</a:t>
            </a:r>
            <a:r>
              <a:rPr sz="2800" b="1" spc="-60" dirty="0">
                <a:solidFill>
                  <a:srgbClr val="548ED4"/>
                </a:solidFill>
                <a:latin typeface="Calibri"/>
                <a:cs typeface="Calibri"/>
              </a:rPr>
              <a:t>е</a:t>
            </a:r>
            <a:r>
              <a:rPr sz="2800" b="1" spc="-15" dirty="0">
                <a:solidFill>
                  <a:srgbClr val="548ED4"/>
                </a:solidFill>
                <a:latin typeface="Calibri"/>
                <a:cs typeface="Calibri"/>
              </a:rPr>
              <a:t>ления</a:t>
            </a:r>
            <a:r>
              <a:rPr sz="2800" b="1" spc="4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 err="1">
                <a:solidFill>
                  <a:srgbClr val="548ED4"/>
                </a:solidFill>
                <a:latin typeface="Calibri"/>
                <a:cs typeface="Calibri"/>
              </a:rPr>
              <a:t>на</a:t>
            </a:r>
            <a:r>
              <a:rPr sz="2800" b="1" spc="5" dirty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15" dirty="0" smtClean="0">
                <a:solidFill>
                  <a:srgbClr val="548ED4"/>
                </a:solidFill>
                <a:latin typeface="Calibri"/>
                <a:cs typeface="Calibri"/>
              </a:rPr>
              <a:t>201</a:t>
            </a:r>
            <a:r>
              <a:rPr lang="ru-RU" sz="2800" b="1" spc="-15" dirty="0" smtClean="0">
                <a:solidFill>
                  <a:srgbClr val="548ED4"/>
                </a:solidFill>
                <a:latin typeface="Calibri"/>
                <a:cs typeface="Calibri"/>
              </a:rPr>
              <a:t>9</a:t>
            </a:r>
            <a:r>
              <a:rPr sz="2800" b="1" spc="20" dirty="0" smtClean="0">
                <a:solidFill>
                  <a:srgbClr val="548ED4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548ED4"/>
                </a:solidFill>
                <a:latin typeface="Calibri"/>
                <a:cs typeface="Calibri"/>
              </a:rPr>
              <a:t>г</a:t>
            </a:r>
            <a:r>
              <a:rPr sz="2800" b="1" spc="-95" dirty="0">
                <a:solidFill>
                  <a:srgbClr val="548ED4"/>
                </a:solidFill>
                <a:latin typeface="Calibri"/>
                <a:cs typeface="Calibri"/>
              </a:rPr>
              <a:t>о</a:t>
            </a:r>
            <a:r>
              <a:rPr sz="2800" b="1" spc="-20" dirty="0">
                <a:solidFill>
                  <a:srgbClr val="548ED4"/>
                </a:solidFill>
                <a:latin typeface="Calibri"/>
                <a:cs typeface="Calibri"/>
              </a:rPr>
              <a:t>д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1143000" y="4572000"/>
            <a:ext cx="22860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371600" y="48768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Культура и туризм, спорта </a:t>
            </a:r>
            <a:r>
              <a:rPr lang="ru-RU" sz="1200" b="1" dirty="0" smtClean="0">
                <a:solidFill>
                  <a:schemeClr val="bg1"/>
                </a:solidFill>
              </a:rPr>
              <a:t>(9130,2 тыс.рублей </a:t>
            </a:r>
            <a:r>
              <a:rPr lang="ru-RU" sz="1200" b="1" dirty="0" smtClean="0">
                <a:solidFill>
                  <a:schemeClr val="bg1"/>
                </a:solidFill>
              </a:rPr>
              <a:t>) </a:t>
            </a:r>
          </a:p>
          <a:p>
            <a:endParaRPr lang="ru-RU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1852" y="0"/>
            <a:ext cx="8912148" cy="1062990"/>
          </a:xfrm>
          <a:prstGeom prst="rect">
            <a:avLst/>
          </a:prstGeom>
        </p:spPr>
        <p:txBody>
          <a:bodyPr vert="horz" wrap="square" lIns="0" tIns="130555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/>
              <a:t>Рас</a:t>
            </a:r>
            <a:r>
              <a:rPr spc="-35" dirty="0"/>
              <a:t>х</a:t>
            </a:r>
            <a:r>
              <a:rPr spc="-60" dirty="0"/>
              <a:t>о</a:t>
            </a:r>
            <a:r>
              <a:rPr dirty="0"/>
              <a:t>ды</a:t>
            </a:r>
            <a:r>
              <a:rPr spc="-40" dirty="0"/>
              <a:t> </a:t>
            </a:r>
            <a:r>
              <a:rPr dirty="0"/>
              <a:t>м</a:t>
            </a:r>
            <a:r>
              <a:rPr spc="5" dirty="0"/>
              <a:t>е</a:t>
            </a:r>
            <a:r>
              <a:rPr dirty="0"/>
              <a:t>стн</a:t>
            </a:r>
            <a:r>
              <a:rPr spc="5" dirty="0"/>
              <a:t>о</a:t>
            </a:r>
            <a:r>
              <a:rPr spc="-25" dirty="0"/>
              <a:t>г</a:t>
            </a:r>
            <a:r>
              <a:rPr dirty="0"/>
              <a:t>о</a:t>
            </a:r>
            <a:r>
              <a:rPr spc="-25" dirty="0"/>
              <a:t> </a:t>
            </a:r>
            <a:r>
              <a:rPr dirty="0"/>
              <a:t>б</a:t>
            </a:r>
            <a:r>
              <a:rPr spc="-60" dirty="0"/>
              <a:t>ю</a:t>
            </a:r>
            <a:r>
              <a:rPr dirty="0"/>
              <a:t>д</a:t>
            </a:r>
            <a:r>
              <a:rPr spc="-50" dirty="0"/>
              <a:t>ж</a:t>
            </a:r>
            <a:r>
              <a:rPr dirty="0"/>
              <a:t>ета,</a:t>
            </a:r>
            <a:r>
              <a:rPr spc="10" dirty="0"/>
              <a:t> </a:t>
            </a:r>
            <a:r>
              <a:rPr dirty="0"/>
              <a:t>форми</a:t>
            </a:r>
            <a:r>
              <a:rPr spc="-30" dirty="0"/>
              <a:t>р</a:t>
            </a:r>
            <a:r>
              <a:rPr spc="-25" dirty="0"/>
              <a:t>у</a:t>
            </a:r>
            <a:r>
              <a:rPr spc="-10" dirty="0"/>
              <a:t>е</a:t>
            </a:r>
            <a:r>
              <a:rPr dirty="0"/>
              <a:t>мые</a:t>
            </a:r>
            <a:r>
              <a:rPr spc="-10" dirty="0"/>
              <a:t> </a:t>
            </a:r>
            <a:r>
              <a:rPr dirty="0"/>
              <a:t>в </a:t>
            </a:r>
            <a:r>
              <a:rPr spc="-10" dirty="0"/>
              <a:t>р</a:t>
            </a:r>
            <a:r>
              <a:rPr dirty="0"/>
              <a:t>ам</a:t>
            </a:r>
            <a:r>
              <a:rPr spc="-40" dirty="0"/>
              <a:t>к</a:t>
            </a:r>
            <a:r>
              <a:rPr spc="-10" dirty="0"/>
              <a:t>а</a:t>
            </a:r>
            <a:r>
              <a:rPr dirty="0"/>
              <a:t>х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м</a:t>
            </a:r>
            <a:r>
              <a:rPr dirty="0"/>
              <a:t>уни</a:t>
            </a:r>
            <a:r>
              <a:rPr spc="-15" dirty="0"/>
              <a:t>ц</a:t>
            </a:r>
            <a:r>
              <a:rPr dirty="0"/>
              <a:t>ипа</a:t>
            </a:r>
            <a:r>
              <a:rPr spc="-10" dirty="0"/>
              <a:t>л</a:t>
            </a:r>
            <a:r>
              <a:rPr dirty="0"/>
              <a:t>ьн</a:t>
            </a:r>
            <a:r>
              <a:rPr spc="-10" dirty="0"/>
              <a:t>ы</a:t>
            </a:r>
            <a:r>
              <a:rPr dirty="0"/>
              <a:t>х</a:t>
            </a:r>
            <a:r>
              <a:rPr spc="5" dirty="0"/>
              <a:t> </a:t>
            </a:r>
            <a:r>
              <a:rPr dirty="0"/>
              <a:t>прог</a:t>
            </a:r>
            <a:r>
              <a:rPr spc="-10" dirty="0"/>
              <a:t>р</a:t>
            </a:r>
            <a:r>
              <a:rPr dirty="0"/>
              <a:t>амм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66800" y="914400"/>
            <a:ext cx="7160895" cy="746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3230" marR="6350" indent="-2971165">
              <a:lnSpc>
                <a:spcPct val="100000"/>
              </a:lnSpc>
            </a:pP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Сине</a:t>
            </a:r>
            <a:r>
              <a:rPr sz="2400" b="1" spc="-25" dirty="0">
                <a:solidFill>
                  <a:srgbClr val="006FC0"/>
                </a:solidFill>
                <a:latin typeface="Calibri"/>
                <a:cs typeface="Calibri"/>
              </a:rPr>
              <a:t>г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орс</a:t>
            </a:r>
            <a:r>
              <a:rPr sz="2400" b="1" spc="-35" dirty="0">
                <a:solidFill>
                  <a:srgbClr val="006FC0"/>
                </a:solidFill>
                <a:latin typeface="Calibri"/>
                <a:cs typeface="Calibri"/>
              </a:rPr>
              <a:t>к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о</a:t>
            </a:r>
            <a:r>
              <a:rPr sz="2400" b="1" spc="-20" dirty="0">
                <a:solidFill>
                  <a:srgbClr val="006FC0"/>
                </a:solidFill>
                <a:latin typeface="Calibri"/>
                <a:cs typeface="Calibri"/>
              </a:rPr>
              <a:t>г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о</a:t>
            </a:r>
            <a:r>
              <a:rPr sz="24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с</a:t>
            </a:r>
            <a:r>
              <a:rPr sz="2400" b="1" spc="-30" dirty="0">
                <a:solidFill>
                  <a:srgbClr val="006FC0"/>
                </a:solidFill>
                <a:latin typeface="Calibri"/>
                <a:cs typeface="Calibri"/>
              </a:rPr>
              <a:t>е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льс</a:t>
            </a:r>
            <a:r>
              <a:rPr sz="2400" b="1" spc="-35" dirty="0">
                <a:solidFill>
                  <a:srgbClr val="006FC0"/>
                </a:solidFill>
                <a:latin typeface="Calibri"/>
                <a:cs typeface="Calibri"/>
              </a:rPr>
              <a:t>к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о</a:t>
            </a:r>
            <a:r>
              <a:rPr sz="2400" b="1" spc="-20" dirty="0">
                <a:solidFill>
                  <a:srgbClr val="006FC0"/>
                </a:solidFill>
                <a:latin typeface="Calibri"/>
                <a:cs typeface="Calibri"/>
              </a:rPr>
              <a:t>г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о</a:t>
            </a:r>
            <a:r>
              <a:rPr sz="24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пос</a:t>
            </a:r>
            <a:r>
              <a:rPr sz="2400" b="1" spc="-30" dirty="0">
                <a:solidFill>
                  <a:srgbClr val="006FC0"/>
                </a:solidFill>
                <a:latin typeface="Calibri"/>
                <a:cs typeface="Calibri"/>
              </a:rPr>
              <a:t>е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ления</a:t>
            </a:r>
            <a:r>
              <a:rPr sz="24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и</a:t>
            </a: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непрогра</a:t>
            </a:r>
            <a:r>
              <a:rPr sz="2400" b="1" spc="5" dirty="0">
                <a:solidFill>
                  <a:srgbClr val="006FC0"/>
                </a:solidFill>
                <a:latin typeface="Calibri"/>
                <a:cs typeface="Calibri"/>
              </a:rPr>
              <a:t>м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мные рас</a:t>
            </a:r>
            <a:r>
              <a:rPr sz="2400" b="1" spc="-35" dirty="0">
                <a:solidFill>
                  <a:srgbClr val="006FC0"/>
                </a:solidFill>
                <a:latin typeface="Calibri"/>
                <a:cs typeface="Calibri"/>
              </a:rPr>
              <a:t>х</a:t>
            </a:r>
            <a:r>
              <a:rPr sz="2400" b="1" spc="-60" dirty="0">
                <a:solidFill>
                  <a:srgbClr val="006FC0"/>
                </a:solidFill>
                <a:latin typeface="Calibri"/>
                <a:cs typeface="Calibri"/>
              </a:rPr>
              <a:t>о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ды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14349" y="5143500"/>
            <a:ext cx="428625" cy="428625"/>
          </a:xfrm>
          <a:custGeom>
            <a:avLst/>
            <a:gdLst/>
            <a:ahLst/>
            <a:cxnLst/>
            <a:rect l="l" t="t" r="r" b="b"/>
            <a:pathLst>
              <a:path w="428625" h="428625">
                <a:moveTo>
                  <a:pt x="214312" y="0"/>
                </a:moveTo>
                <a:lnTo>
                  <a:pt x="162809" y="6232"/>
                </a:lnTo>
                <a:lnTo>
                  <a:pt x="115822" y="23934"/>
                </a:lnTo>
                <a:lnTo>
                  <a:pt x="74839" y="51615"/>
                </a:lnTo>
                <a:lnTo>
                  <a:pt x="41349" y="87782"/>
                </a:lnTo>
                <a:lnTo>
                  <a:pt x="16841" y="130944"/>
                </a:lnTo>
                <a:lnTo>
                  <a:pt x="2804" y="179611"/>
                </a:lnTo>
                <a:lnTo>
                  <a:pt x="0" y="214375"/>
                </a:lnTo>
                <a:lnTo>
                  <a:pt x="710" y="231952"/>
                </a:lnTo>
                <a:lnTo>
                  <a:pt x="10925" y="282109"/>
                </a:lnTo>
                <a:lnTo>
                  <a:pt x="32108" y="327249"/>
                </a:lnTo>
                <a:lnTo>
                  <a:pt x="62769" y="365887"/>
                </a:lnTo>
                <a:lnTo>
                  <a:pt x="101420" y="396534"/>
                </a:lnTo>
                <a:lnTo>
                  <a:pt x="146572" y="417706"/>
                </a:lnTo>
                <a:lnTo>
                  <a:pt x="196735" y="427915"/>
                </a:lnTo>
                <a:lnTo>
                  <a:pt x="214312" y="428625"/>
                </a:lnTo>
                <a:lnTo>
                  <a:pt x="231889" y="427915"/>
                </a:lnTo>
                <a:lnTo>
                  <a:pt x="282052" y="417706"/>
                </a:lnTo>
                <a:lnTo>
                  <a:pt x="327204" y="396534"/>
                </a:lnTo>
                <a:lnTo>
                  <a:pt x="365855" y="365887"/>
                </a:lnTo>
                <a:lnTo>
                  <a:pt x="396516" y="327249"/>
                </a:lnTo>
                <a:lnTo>
                  <a:pt x="417699" y="282109"/>
                </a:lnTo>
                <a:lnTo>
                  <a:pt x="427914" y="231952"/>
                </a:lnTo>
                <a:lnTo>
                  <a:pt x="428625" y="214375"/>
                </a:lnTo>
                <a:lnTo>
                  <a:pt x="427914" y="196798"/>
                </a:lnTo>
                <a:lnTo>
                  <a:pt x="417699" y="146629"/>
                </a:lnTo>
                <a:lnTo>
                  <a:pt x="396516" y="101466"/>
                </a:lnTo>
                <a:lnTo>
                  <a:pt x="365855" y="62801"/>
                </a:lnTo>
                <a:lnTo>
                  <a:pt x="327204" y="32126"/>
                </a:lnTo>
                <a:lnTo>
                  <a:pt x="282052" y="10932"/>
                </a:lnTo>
                <a:lnTo>
                  <a:pt x="231889" y="710"/>
                </a:lnTo>
                <a:lnTo>
                  <a:pt x="214312" y="0"/>
                </a:lnTo>
                <a:close/>
              </a:path>
            </a:pathLst>
          </a:custGeom>
          <a:solidFill>
            <a:srgbClr val="94373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4349" y="5143500"/>
            <a:ext cx="428625" cy="428625"/>
          </a:xfrm>
          <a:custGeom>
            <a:avLst/>
            <a:gdLst/>
            <a:ahLst/>
            <a:cxnLst/>
            <a:rect l="l" t="t" r="r" b="b"/>
            <a:pathLst>
              <a:path w="428625" h="428625">
                <a:moveTo>
                  <a:pt x="0" y="214375"/>
                </a:moveTo>
                <a:lnTo>
                  <a:pt x="6228" y="162869"/>
                </a:lnTo>
                <a:lnTo>
                  <a:pt x="23920" y="115872"/>
                </a:lnTo>
                <a:lnTo>
                  <a:pt x="51588" y="74875"/>
                </a:lnTo>
                <a:lnTo>
                  <a:pt x="87741" y="41371"/>
                </a:lnTo>
                <a:lnTo>
                  <a:pt x="130891" y="16851"/>
                </a:lnTo>
                <a:lnTo>
                  <a:pt x="179549" y="2806"/>
                </a:lnTo>
                <a:lnTo>
                  <a:pt x="214312" y="0"/>
                </a:lnTo>
                <a:lnTo>
                  <a:pt x="231889" y="710"/>
                </a:lnTo>
                <a:lnTo>
                  <a:pt x="249075" y="2806"/>
                </a:lnTo>
                <a:lnTo>
                  <a:pt x="297733" y="16851"/>
                </a:lnTo>
                <a:lnTo>
                  <a:pt x="340883" y="41371"/>
                </a:lnTo>
                <a:lnTo>
                  <a:pt x="377036" y="74875"/>
                </a:lnTo>
                <a:lnTo>
                  <a:pt x="404704" y="115872"/>
                </a:lnTo>
                <a:lnTo>
                  <a:pt x="422396" y="162869"/>
                </a:lnTo>
                <a:lnTo>
                  <a:pt x="428625" y="214375"/>
                </a:lnTo>
                <a:lnTo>
                  <a:pt x="427914" y="231952"/>
                </a:lnTo>
                <a:lnTo>
                  <a:pt x="425820" y="249137"/>
                </a:lnTo>
                <a:lnTo>
                  <a:pt x="411783" y="297787"/>
                </a:lnTo>
                <a:lnTo>
                  <a:pt x="387275" y="340924"/>
                </a:lnTo>
                <a:lnTo>
                  <a:pt x="353785" y="377063"/>
                </a:lnTo>
                <a:lnTo>
                  <a:pt x="312802" y="404718"/>
                </a:lnTo>
                <a:lnTo>
                  <a:pt x="265815" y="422400"/>
                </a:lnTo>
                <a:lnTo>
                  <a:pt x="214312" y="428625"/>
                </a:lnTo>
                <a:lnTo>
                  <a:pt x="196735" y="427915"/>
                </a:lnTo>
                <a:lnTo>
                  <a:pt x="179549" y="425821"/>
                </a:lnTo>
                <a:lnTo>
                  <a:pt x="130891" y="411793"/>
                </a:lnTo>
                <a:lnTo>
                  <a:pt x="87741" y="387298"/>
                </a:lnTo>
                <a:lnTo>
                  <a:pt x="51588" y="353822"/>
                </a:lnTo>
                <a:lnTo>
                  <a:pt x="23920" y="312852"/>
                </a:lnTo>
                <a:lnTo>
                  <a:pt x="6228" y="265874"/>
                </a:lnTo>
                <a:lnTo>
                  <a:pt x="0" y="2143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4349" y="6000762"/>
            <a:ext cx="428625" cy="428625"/>
          </a:xfrm>
          <a:custGeom>
            <a:avLst/>
            <a:gdLst/>
            <a:ahLst/>
            <a:cxnLst/>
            <a:rect l="l" t="t" r="r" b="b"/>
            <a:pathLst>
              <a:path w="428625" h="428625">
                <a:moveTo>
                  <a:pt x="214312" y="0"/>
                </a:moveTo>
                <a:lnTo>
                  <a:pt x="162809" y="6229"/>
                </a:lnTo>
                <a:lnTo>
                  <a:pt x="115822" y="23923"/>
                </a:lnTo>
                <a:lnTo>
                  <a:pt x="74839" y="51592"/>
                </a:lnTo>
                <a:lnTo>
                  <a:pt x="41349" y="87746"/>
                </a:lnTo>
                <a:lnTo>
                  <a:pt x="16841" y="130896"/>
                </a:lnTo>
                <a:lnTo>
                  <a:pt x="2804" y="179552"/>
                </a:lnTo>
                <a:lnTo>
                  <a:pt x="0" y="214312"/>
                </a:lnTo>
                <a:lnTo>
                  <a:pt x="710" y="231900"/>
                </a:lnTo>
                <a:lnTo>
                  <a:pt x="10925" y="282060"/>
                </a:lnTo>
                <a:lnTo>
                  <a:pt x="32108" y="327211"/>
                </a:lnTo>
                <a:lnTo>
                  <a:pt x="62769" y="365863"/>
                </a:lnTo>
                <a:lnTo>
                  <a:pt x="101420" y="396526"/>
                </a:lnTo>
                <a:lnTo>
                  <a:pt x="146572" y="417710"/>
                </a:lnTo>
                <a:lnTo>
                  <a:pt x="196735" y="427927"/>
                </a:lnTo>
                <a:lnTo>
                  <a:pt x="214312" y="428637"/>
                </a:lnTo>
                <a:lnTo>
                  <a:pt x="231889" y="427927"/>
                </a:lnTo>
                <a:lnTo>
                  <a:pt x="282052" y="417710"/>
                </a:lnTo>
                <a:lnTo>
                  <a:pt x="327204" y="396526"/>
                </a:lnTo>
                <a:lnTo>
                  <a:pt x="365855" y="365863"/>
                </a:lnTo>
                <a:lnTo>
                  <a:pt x="396516" y="327211"/>
                </a:lnTo>
                <a:lnTo>
                  <a:pt x="417699" y="282060"/>
                </a:lnTo>
                <a:lnTo>
                  <a:pt x="427914" y="231900"/>
                </a:lnTo>
                <a:lnTo>
                  <a:pt x="428625" y="214312"/>
                </a:lnTo>
                <a:lnTo>
                  <a:pt x="427914" y="196736"/>
                </a:lnTo>
                <a:lnTo>
                  <a:pt x="417699" y="146577"/>
                </a:lnTo>
                <a:lnTo>
                  <a:pt x="396516" y="101426"/>
                </a:lnTo>
                <a:lnTo>
                  <a:pt x="365855" y="62774"/>
                </a:lnTo>
                <a:lnTo>
                  <a:pt x="327204" y="32111"/>
                </a:lnTo>
                <a:lnTo>
                  <a:pt x="282052" y="10926"/>
                </a:lnTo>
                <a:lnTo>
                  <a:pt x="231889" y="710"/>
                </a:lnTo>
                <a:lnTo>
                  <a:pt x="21431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4349" y="6000762"/>
            <a:ext cx="428625" cy="428625"/>
          </a:xfrm>
          <a:custGeom>
            <a:avLst/>
            <a:gdLst/>
            <a:ahLst/>
            <a:cxnLst/>
            <a:rect l="l" t="t" r="r" b="b"/>
            <a:pathLst>
              <a:path w="428625" h="428625">
                <a:moveTo>
                  <a:pt x="0" y="214312"/>
                </a:moveTo>
                <a:lnTo>
                  <a:pt x="6228" y="162814"/>
                </a:lnTo>
                <a:lnTo>
                  <a:pt x="23920" y="115828"/>
                </a:lnTo>
                <a:lnTo>
                  <a:pt x="51588" y="74844"/>
                </a:lnTo>
                <a:lnTo>
                  <a:pt x="87741" y="41352"/>
                </a:lnTo>
                <a:lnTo>
                  <a:pt x="130891" y="16843"/>
                </a:lnTo>
                <a:lnTo>
                  <a:pt x="179549" y="2805"/>
                </a:lnTo>
                <a:lnTo>
                  <a:pt x="214312" y="0"/>
                </a:lnTo>
                <a:lnTo>
                  <a:pt x="231889" y="710"/>
                </a:lnTo>
                <a:lnTo>
                  <a:pt x="249075" y="2805"/>
                </a:lnTo>
                <a:lnTo>
                  <a:pt x="297733" y="16843"/>
                </a:lnTo>
                <a:lnTo>
                  <a:pt x="340883" y="41352"/>
                </a:lnTo>
                <a:lnTo>
                  <a:pt x="377036" y="74844"/>
                </a:lnTo>
                <a:lnTo>
                  <a:pt x="404704" y="115828"/>
                </a:lnTo>
                <a:lnTo>
                  <a:pt x="422396" y="162814"/>
                </a:lnTo>
                <a:lnTo>
                  <a:pt x="428625" y="214312"/>
                </a:lnTo>
                <a:lnTo>
                  <a:pt x="427914" y="231900"/>
                </a:lnTo>
                <a:lnTo>
                  <a:pt x="425820" y="249085"/>
                </a:lnTo>
                <a:lnTo>
                  <a:pt x="411783" y="297740"/>
                </a:lnTo>
                <a:lnTo>
                  <a:pt x="387275" y="340890"/>
                </a:lnTo>
                <a:lnTo>
                  <a:pt x="353785" y="377045"/>
                </a:lnTo>
                <a:lnTo>
                  <a:pt x="312802" y="404714"/>
                </a:lnTo>
                <a:lnTo>
                  <a:pt x="265815" y="422408"/>
                </a:lnTo>
                <a:lnTo>
                  <a:pt x="214312" y="428637"/>
                </a:lnTo>
                <a:lnTo>
                  <a:pt x="196735" y="427927"/>
                </a:lnTo>
                <a:lnTo>
                  <a:pt x="179549" y="425832"/>
                </a:lnTo>
                <a:lnTo>
                  <a:pt x="130891" y="411794"/>
                </a:lnTo>
                <a:lnTo>
                  <a:pt x="87741" y="387284"/>
                </a:lnTo>
                <a:lnTo>
                  <a:pt x="51588" y="353793"/>
                </a:lnTo>
                <a:lnTo>
                  <a:pt x="23920" y="312809"/>
                </a:lnTo>
                <a:lnTo>
                  <a:pt x="6228" y="265823"/>
                </a:lnTo>
                <a:lnTo>
                  <a:pt x="0" y="2143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59052" y="5148071"/>
            <a:ext cx="289559" cy="28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09344" y="5129784"/>
            <a:ext cx="6935724" cy="3002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236976" y="5343144"/>
            <a:ext cx="1357884" cy="3002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395215" y="5343144"/>
            <a:ext cx="1912619" cy="3002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21536" y="5987796"/>
            <a:ext cx="306324" cy="3002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80972" y="5987796"/>
            <a:ext cx="1552956" cy="3002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26664" y="5987796"/>
            <a:ext cx="2409443" cy="3002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50619" y="5184521"/>
            <a:ext cx="6463665" cy="1083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9895" marR="6350" indent="-168783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b="1" dirty="0">
                <a:latin typeface="Times New Roman"/>
                <a:cs typeface="Times New Roman"/>
              </a:rPr>
              <a:t>ра</a:t>
            </a:r>
            <a:r>
              <a:rPr sz="1400" b="1" spc="-25" dirty="0">
                <a:latin typeface="Times New Roman"/>
                <a:cs typeface="Times New Roman"/>
              </a:rPr>
              <a:t>с</a:t>
            </a:r>
            <a:r>
              <a:rPr sz="1400" b="1" spc="-45" dirty="0">
                <a:latin typeface="Times New Roman"/>
                <a:cs typeface="Times New Roman"/>
              </a:rPr>
              <a:t>х</a:t>
            </a:r>
            <a:r>
              <a:rPr sz="1400" b="1" spc="-30" dirty="0">
                <a:latin typeface="Times New Roman"/>
                <a:cs typeface="Times New Roman"/>
              </a:rPr>
              <a:t>о</a:t>
            </a:r>
            <a:r>
              <a:rPr sz="1400" b="1" dirty="0">
                <a:latin typeface="Times New Roman"/>
                <a:cs typeface="Times New Roman"/>
              </a:rPr>
              <a:t>ды</a:t>
            </a:r>
            <a:r>
              <a:rPr sz="1400" b="1" spc="-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м</a:t>
            </a:r>
            <a:r>
              <a:rPr sz="1400" b="1" spc="15" dirty="0">
                <a:latin typeface="Times New Roman"/>
                <a:cs typeface="Times New Roman"/>
              </a:rPr>
              <a:t>е</a:t>
            </a:r>
            <a:r>
              <a:rPr sz="1400" b="1" dirty="0">
                <a:latin typeface="Times New Roman"/>
                <a:cs typeface="Times New Roman"/>
              </a:rPr>
              <a:t>с</a:t>
            </a:r>
            <a:r>
              <a:rPr sz="1400" b="1" spc="5" dirty="0">
                <a:latin typeface="Times New Roman"/>
                <a:cs typeface="Times New Roman"/>
              </a:rPr>
              <a:t>т</a:t>
            </a:r>
            <a:r>
              <a:rPr sz="1400" b="1" spc="-5" dirty="0">
                <a:latin typeface="Times New Roman"/>
                <a:cs typeface="Times New Roman"/>
              </a:rPr>
              <a:t>н</a:t>
            </a:r>
            <a:r>
              <a:rPr sz="1400" b="1" dirty="0">
                <a:latin typeface="Times New Roman"/>
                <a:cs typeface="Times New Roman"/>
              </a:rPr>
              <a:t>о</a:t>
            </a:r>
            <a:r>
              <a:rPr sz="1400" b="1" spc="-40" dirty="0">
                <a:latin typeface="Times New Roman"/>
                <a:cs typeface="Times New Roman"/>
              </a:rPr>
              <a:t>г</a:t>
            </a:r>
            <a:r>
              <a:rPr sz="1400" b="1" dirty="0">
                <a:latin typeface="Times New Roman"/>
                <a:cs typeface="Times New Roman"/>
              </a:rPr>
              <a:t>о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б</a:t>
            </a:r>
            <a:r>
              <a:rPr sz="1400" b="1" spc="-90" dirty="0">
                <a:latin typeface="Times New Roman"/>
                <a:cs typeface="Times New Roman"/>
              </a:rPr>
              <a:t>ю</a:t>
            </a:r>
            <a:r>
              <a:rPr sz="1400" b="1" dirty="0">
                <a:latin typeface="Times New Roman"/>
                <a:cs typeface="Times New Roman"/>
              </a:rPr>
              <a:t>д</a:t>
            </a:r>
            <a:r>
              <a:rPr sz="1400" b="1" spc="-40" dirty="0">
                <a:latin typeface="Times New Roman"/>
                <a:cs typeface="Times New Roman"/>
              </a:rPr>
              <a:t>ж</a:t>
            </a:r>
            <a:r>
              <a:rPr sz="1400" b="1" dirty="0">
                <a:latin typeface="Times New Roman"/>
                <a:cs typeface="Times New Roman"/>
              </a:rPr>
              <a:t>е</a:t>
            </a:r>
            <a:r>
              <a:rPr sz="1400" b="1" spc="15" dirty="0">
                <a:latin typeface="Times New Roman"/>
                <a:cs typeface="Times New Roman"/>
              </a:rPr>
              <a:t>т</a:t>
            </a:r>
            <a:r>
              <a:rPr sz="1400" b="1" dirty="0">
                <a:latin typeface="Times New Roman"/>
                <a:cs typeface="Times New Roman"/>
              </a:rPr>
              <a:t>а,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ф</a:t>
            </a:r>
            <a:r>
              <a:rPr sz="1400" b="1" dirty="0">
                <a:latin typeface="Times New Roman"/>
                <a:cs typeface="Times New Roman"/>
              </a:rPr>
              <a:t>о</a:t>
            </a:r>
            <a:r>
              <a:rPr sz="1400" b="1" spc="-30" dirty="0">
                <a:latin typeface="Times New Roman"/>
                <a:cs typeface="Times New Roman"/>
              </a:rPr>
              <a:t>р</a:t>
            </a:r>
            <a:r>
              <a:rPr sz="1400" b="1" dirty="0">
                <a:latin typeface="Times New Roman"/>
                <a:cs typeface="Times New Roman"/>
              </a:rPr>
              <a:t>ми</a:t>
            </a:r>
            <a:r>
              <a:rPr sz="1400" b="1" spc="-30" dirty="0">
                <a:latin typeface="Times New Roman"/>
                <a:cs typeface="Times New Roman"/>
              </a:rPr>
              <a:t>р</a:t>
            </a:r>
            <a:r>
              <a:rPr sz="1400" b="1" spc="-45" dirty="0">
                <a:latin typeface="Times New Roman"/>
                <a:cs typeface="Times New Roman"/>
              </a:rPr>
              <a:t>у</a:t>
            </a:r>
            <a:r>
              <a:rPr sz="1400" b="1" dirty="0">
                <a:latin typeface="Times New Roman"/>
                <a:cs typeface="Times New Roman"/>
              </a:rPr>
              <a:t>ем</a:t>
            </a:r>
            <a:r>
              <a:rPr sz="1400" b="1" spc="-5" dirty="0">
                <a:latin typeface="Times New Roman"/>
                <a:cs typeface="Times New Roman"/>
              </a:rPr>
              <a:t>ы</a:t>
            </a:r>
            <a:r>
              <a:rPr sz="1400" b="1" dirty="0">
                <a:latin typeface="Times New Roman"/>
                <a:cs typeface="Times New Roman"/>
              </a:rPr>
              <a:t>е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рам</a:t>
            </a:r>
            <a:r>
              <a:rPr sz="1400" b="1" spc="-30" dirty="0">
                <a:latin typeface="Times New Roman"/>
                <a:cs typeface="Times New Roman"/>
              </a:rPr>
              <a:t>к</a:t>
            </a:r>
            <a:r>
              <a:rPr sz="1400" b="1" dirty="0">
                <a:latin typeface="Times New Roman"/>
                <a:cs typeface="Times New Roman"/>
              </a:rPr>
              <a:t>ах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м</a:t>
            </a:r>
            <a:r>
              <a:rPr sz="1400" b="1" spc="5" dirty="0">
                <a:latin typeface="Times New Roman"/>
                <a:cs typeface="Times New Roman"/>
              </a:rPr>
              <a:t>у</a:t>
            </a:r>
            <a:r>
              <a:rPr sz="1400" b="1" spc="-5" dirty="0">
                <a:latin typeface="Times New Roman"/>
                <a:cs typeface="Times New Roman"/>
              </a:rPr>
              <a:t>ницип</a:t>
            </a:r>
            <a:r>
              <a:rPr sz="1400" b="1" spc="15" dirty="0">
                <a:latin typeface="Times New Roman"/>
                <a:cs typeface="Times New Roman"/>
              </a:rPr>
              <a:t>а</a:t>
            </a:r>
            <a:r>
              <a:rPr sz="1400" b="1" dirty="0">
                <a:latin typeface="Times New Roman"/>
                <a:cs typeface="Times New Roman"/>
              </a:rPr>
              <a:t>льн</a:t>
            </a:r>
            <a:r>
              <a:rPr sz="1400" b="1" spc="-10" dirty="0">
                <a:latin typeface="Times New Roman"/>
                <a:cs typeface="Times New Roman"/>
              </a:rPr>
              <a:t>ы</a:t>
            </a:r>
            <a:r>
              <a:rPr sz="1400" b="1" dirty="0">
                <a:latin typeface="Times New Roman"/>
                <a:cs typeface="Times New Roman"/>
              </a:rPr>
              <a:t>х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</a:t>
            </a:r>
            <a:r>
              <a:rPr sz="1400" b="1" dirty="0">
                <a:latin typeface="Times New Roman"/>
                <a:cs typeface="Times New Roman"/>
              </a:rPr>
              <a:t>рогра</a:t>
            </a:r>
            <a:r>
              <a:rPr sz="1400" b="1" spc="5" dirty="0">
                <a:latin typeface="Times New Roman"/>
                <a:cs typeface="Times New Roman"/>
              </a:rPr>
              <a:t>м</a:t>
            </a:r>
            <a:r>
              <a:rPr sz="1400" b="1" dirty="0">
                <a:latin typeface="Times New Roman"/>
                <a:cs typeface="Times New Roman"/>
              </a:rPr>
              <a:t>м </a:t>
            </a:r>
            <a:r>
              <a:rPr sz="1400" b="1" spc="-10" dirty="0">
                <a:latin typeface="Times New Roman"/>
                <a:cs typeface="Times New Roman"/>
              </a:rPr>
              <a:t>С</a:t>
            </a:r>
            <a:r>
              <a:rPr sz="1400" b="1" spc="-5" dirty="0">
                <a:latin typeface="Times New Roman"/>
                <a:cs typeface="Times New Roman"/>
              </a:rPr>
              <a:t>ин</a:t>
            </a:r>
            <a:r>
              <a:rPr sz="1400" b="1" dirty="0">
                <a:latin typeface="Times New Roman"/>
                <a:cs typeface="Times New Roman"/>
              </a:rPr>
              <a:t>е</a:t>
            </a:r>
            <a:r>
              <a:rPr sz="1400" b="1" spc="-40" dirty="0">
                <a:latin typeface="Times New Roman"/>
                <a:cs typeface="Times New Roman"/>
              </a:rPr>
              <a:t>г</a:t>
            </a:r>
            <a:r>
              <a:rPr sz="1400" b="1" dirty="0">
                <a:latin typeface="Times New Roman"/>
                <a:cs typeface="Times New Roman"/>
              </a:rPr>
              <a:t>орс</a:t>
            </a:r>
            <a:r>
              <a:rPr sz="1400" b="1" spc="-30" dirty="0">
                <a:latin typeface="Times New Roman"/>
                <a:cs typeface="Times New Roman"/>
              </a:rPr>
              <a:t>к</a:t>
            </a:r>
            <a:r>
              <a:rPr sz="1400" b="1" dirty="0">
                <a:latin typeface="Times New Roman"/>
                <a:cs typeface="Times New Roman"/>
              </a:rPr>
              <a:t>о</a:t>
            </a:r>
            <a:r>
              <a:rPr sz="1400" b="1" spc="-40" dirty="0">
                <a:latin typeface="Times New Roman"/>
                <a:cs typeface="Times New Roman"/>
              </a:rPr>
              <a:t>г</a:t>
            </a:r>
            <a:r>
              <a:rPr sz="1400" b="1" dirty="0">
                <a:latin typeface="Times New Roman"/>
                <a:cs typeface="Times New Roman"/>
              </a:rPr>
              <a:t>о</a:t>
            </a:r>
            <a:r>
              <a:rPr sz="1400" b="1" spc="30" dirty="0">
                <a:latin typeface="Times New Roman"/>
                <a:cs typeface="Times New Roman"/>
              </a:rPr>
              <a:t> </a:t>
            </a:r>
            <a:r>
              <a:rPr sz="1400" b="1" spc="10" dirty="0">
                <a:latin typeface="Times New Roman"/>
                <a:cs typeface="Times New Roman"/>
              </a:rPr>
              <a:t>с</a:t>
            </a:r>
            <a:r>
              <a:rPr sz="1400" b="1" dirty="0">
                <a:latin typeface="Times New Roman"/>
                <a:cs typeface="Times New Roman"/>
              </a:rPr>
              <a:t>ельс</a:t>
            </a:r>
            <a:r>
              <a:rPr sz="1400" b="1" spc="-30" dirty="0">
                <a:latin typeface="Times New Roman"/>
                <a:cs typeface="Times New Roman"/>
              </a:rPr>
              <a:t>к</a:t>
            </a:r>
            <a:r>
              <a:rPr sz="1400" b="1" dirty="0">
                <a:latin typeface="Times New Roman"/>
                <a:cs typeface="Times New Roman"/>
              </a:rPr>
              <a:t>о</a:t>
            </a:r>
            <a:r>
              <a:rPr sz="1400" b="1" spc="-40" dirty="0">
                <a:latin typeface="Times New Roman"/>
                <a:cs typeface="Times New Roman"/>
              </a:rPr>
              <a:t>г</a:t>
            </a:r>
            <a:r>
              <a:rPr sz="1400" b="1" dirty="0">
                <a:latin typeface="Times New Roman"/>
                <a:cs typeface="Times New Roman"/>
              </a:rPr>
              <a:t>о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</a:t>
            </a:r>
            <a:r>
              <a:rPr sz="1400" b="1" dirty="0">
                <a:latin typeface="Times New Roman"/>
                <a:cs typeface="Times New Roman"/>
              </a:rPr>
              <a:t>о</a:t>
            </a:r>
            <a:r>
              <a:rPr sz="1400" b="1" spc="10" dirty="0">
                <a:latin typeface="Times New Roman"/>
                <a:cs typeface="Times New Roman"/>
              </a:rPr>
              <a:t>с</a:t>
            </a:r>
            <a:r>
              <a:rPr sz="1400" b="1" dirty="0">
                <a:latin typeface="Times New Roman"/>
                <a:cs typeface="Times New Roman"/>
              </a:rPr>
              <a:t>елен</a:t>
            </a:r>
            <a:r>
              <a:rPr sz="1400" b="1" spc="-10" dirty="0">
                <a:latin typeface="Times New Roman"/>
                <a:cs typeface="Times New Roman"/>
              </a:rPr>
              <a:t>и</a:t>
            </a:r>
            <a:r>
              <a:rPr sz="1400" b="1" dirty="0">
                <a:latin typeface="Times New Roman"/>
                <a:cs typeface="Times New Roman"/>
              </a:rPr>
              <a:t>я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</a:pPr>
            <a:endParaRPr sz="1400"/>
          </a:p>
          <a:p>
            <a:pPr>
              <a:lnSpc>
                <a:spcPts val="1900"/>
              </a:lnSpc>
              <a:spcBef>
                <a:spcPts val="90"/>
              </a:spcBef>
            </a:pPr>
            <a:endParaRPr sz="1900"/>
          </a:p>
          <a:p>
            <a:pPr marL="83820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-</a:t>
            </a:r>
            <a:r>
              <a:rPr sz="1400" b="1" spc="-10" dirty="0">
                <a:latin typeface="Times New Roman"/>
                <a:cs typeface="Times New Roman"/>
              </a:rPr>
              <a:t>н</a:t>
            </a:r>
            <a:r>
              <a:rPr sz="1400" b="1" dirty="0">
                <a:latin typeface="Times New Roman"/>
                <a:cs typeface="Times New Roman"/>
              </a:rPr>
              <a:t>е</a:t>
            </a:r>
            <a:r>
              <a:rPr sz="1400" b="1" spc="-10" dirty="0">
                <a:latin typeface="Times New Roman"/>
                <a:cs typeface="Times New Roman"/>
              </a:rPr>
              <a:t>п</a:t>
            </a:r>
            <a:r>
              <a:rPr sz="1400" b="1" dirty="0">
                <a:latin typeface="Times New Roman"/>
                <a:cs typeface="Times New Roman"/>
              </a:rPr>
              <a:t>рограммн</a:t>
            </a:r>
            <a:r>
              <a:rPr sz="1400" b="1" spc="-10" dirty="0">
                <a:latin typeface="Times New Roman"/>
                <a:cs typeface="Times New Roman"/>
              </a:rPr>
              <a:t>ы</a:t>
            </a:r>
            <a:r>
              <a:rPr sz="1400" b="1" dirty="0">
                <a:latin typeface="Times New Roman"/>
                <a:cs typeface="Times New Roman"/>
              </a:rPr>
              <a:t>е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ра</a:t>
            </a:r>
            <a:r>
              <a:rPr sz="1400" b="1" spc="-25" dirty="0">
                <a:latin typeface="Times New Roman"/>
                <a:cs typeface="Times New Roman"/>
              </a:rPr>
              <a:t>с</a:t>
            </a:r>
            <a:r>
              <a:rPr sz="1400" b="1" spc="-45" dirty="0">
                <a:latin typeface="Times New Roman"/>
                <a:cs typeface="Times New Roman"/>
              </a:rPr>
              <a:t>х</a:t>
            </a:r>
            <a:r>
              <a:rPr sz="1400" b="1" spc="-35" dirty="0">
                <a:latin typeface="Times New Roman"/>
                <a:cs typeface="Times New Roman"/>
              </a:rPr>
              <a:t>о</a:t>
            </a:r>
            <a:r>
              <a:rPr sz="1400" b="1" dirty="0">
                <a:latin typeface="Times New Roman"/>
                <a:cs typeface="Times New Roman"/>
              </a:rPr>
              <a:t>ды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м</a:t>
            </a:r>
            <a:r>
              <a:rPr sz="1400" b="1" spc="10" dirty="0">
                <a:latin typeface="Times New Roman"/>
                <a:cs typeface="Times New Roman"/>
              </a:rPr>
              <a:t>е</a:t>
            </a:r>
            <a:r>
              <a:rPr sz="1400" b="1" dirty="0">
                <a:latin typeface="Times New Roman"/>
                <a:cs typeface="Times New Roman"/>
              </a:rPr>
              <a:t>ст</a:t>
            </a:r>
            <a:r>
              <a:rPr sz="1400" b="1" spc="-10" dirty="0">
                <a:latin typeface="Times New Roman"/>
                <a:cs typeface="Times New Roman"/>
              </a:rPr>
              <a:t>н</a:t>
            </a:r>
            <a:r>
              <a:rPr sz="1400" b="1" dirty="0">
                <a:latin typeface="Times New Roman"/>
                <a:cs typeface="Times New Roman"/>
              </a:rPr>
              <a:t>о</a:t>
            </a:r>
            <a:r>
              <a:rPr sz="1400" b="1" spc="-40" dirty="0">
                <a:latin typeface="Times New Roman"/>
                <a:cs typeface="Times New Roman"/>
              </a:rPr>
              <a:t>г</a:t>
            </a:r>
            <a:r>
              <a:rPr sz="1400" b="1" dirty="0">
                <a:latin typeface="Times New Roman"/>
                <a:cs typeface="Times New Roman"/>
              </a:rPr>
              <a:t>о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б</a:t>
            </a:r>
            <a:r>
              <a:rPr sz="1400" b="1" spc="-90" dirty="0">
                <a:latin typeface="Times New Roman"/>
                <a:cs typeface="Times New Roman"/>
              </a:rPr>
              <a:t>ю</a:t>
            </a:r>
            <a:r>
              <a:rPr sz="1400" b="1" dirty="0">
                <a:latin typeface="Times New Roman"/>
                <a:cs typeface="Times New Roman"/>
              </a:rPr>
              <a:t>д</a:t>
            </a:r>
            <a:r>
              <a:rPr sz="1400" b="1" spc="-40" dirty="0">
                <a:latin typeface="Times New Roman"/>
                <a:cs typeface="Times New Roman"/>
              </a:rPr>
              <a:t>ж</a:t>
            </a:r>
            <a:r>
              <a:rPr sz="1400" b="1" dirty="0">
                <a:latin typeface="Times New Roman"/>
                <a:cs typeface="Times New Roman"/>
              </a:rPr>
              <a:t>е</a:t>
            </a:r>
            <a:r>
              <a:rPr sz="1400" b="1" spc="15" dirty="0">
                <a:latin typeface="Times New Roman"/>
                <a:cs typeface="Times New Roman"/>
              </a:rPr>
              <a:t>т</a:t>
            </a:r>
            <a:r>
              <a:rPr sz="1400" b="1" dirty="0">
                <a:latin typeface="Times New Roman"/>
                <a:cs typeface="Times New Roman"/>
              </a:rPr>
              <a:t>а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6800" y="1524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вал 37"/>
          <p:cNvSpPr/>
          <p:nvPr/>
        </p:nvSpPr>
        <p:spPr bwMode="hidden">
          <a:xfrm rot="433598">
            <a:off x="1240301" y="1924629"/>
            <a:ext cx="1828800" cy="2345925"/>
          </a:xfrm>
          <a:prstGeom prst="ellipse">
            <a:avLst/>
          </a:prstGeom>
          <a:solidFill>
            <a:schemeClr val="accent6">
              <a:lumMod val="5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219200" y="28194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17 154,1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Овал 39"/>
          <p:cNvSpPr/>
          <p:nvPr/>
        </p:nvSpPr>
        <p:spPr>
          <a:xfrm rot="1163655">
            <a:off x="2133600" y="3581400"/>
            <a:ext cx="1295400" cy="1143000"/>
          </a:xfrm>
          <a:prstGeom prst="ellipse">
            <a:avLst/>
          </a:prstGeom>
          <a:solidFill>
            <a:srgbClr val="00B050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 rot="582548">
            <a:off x="2168988" y="3832859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259,1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 rot="632685">
            <a:off x="4267200" y="1981200"/>
            <a:ext cx="1676400" cy="2286000"/>
          </a:xfrm>
          <a:prstGeom prst="ellipse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 rot="467174">
            <a:off x="7009932" y="1860429"/>
            <a:ext cx="1752600" cy="2362200"/>
          </a:xfrm>
          <a:prstGeom prst="ellipse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 rot="1546633">
            <a:off x="5031347" y="3719208"/>
            <a:ext cx="1335527" cy="1075234"/>
          </a:xfrm>
          <a:prstGeom prst="ellipse">
            <a:avLst/>
          </a:prstGeom>
          <a:solidFill>
            <a:srgbClr val="00B050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 rot="1827591">
            <a:off x="7637168" y="3723201"/>
            <a:ext cx="1328996" cy="1040977"/>
          </a:xfrm>
          <a:prstGeom prst="ellipse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3810000" y="17526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05600" y="16002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67200" y="27432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14 329,1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10400" y="2667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14 333,8 т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ыс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 rot="873522">
            <a:off x="5152812" y="3945259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209,1 тыс.рублей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rot="1039651">
            <a:off x="7729573" y="3970788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209,1 тыс.рублей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6657" y="407034"/>
            <a:ext cx="6247765" cy="8648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800" b="1" spc="-6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55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ук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ура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120" dirty="0">
                <a:solidFill>
                  <a:srgbClr val="006FC0"/>
                </a:solidFill>
                <a:latin typeface="Times New Roman"/>
                <a:cs typeface="Times New Roman"/>
              </a:rPr>
              <a:t>х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м</a:t>
            </a:r>
            <a:r>
              <a:rPr sz="2800" b="1" spc="15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но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б</a:t>
            </a:r>
            <a:r>
              <a:rPr sz="2800" b="1" spc="-180" dirty="0">
                <a:solidFill>
                  <a:srgbClr val="006FC0"/>
                </a:solidFill>
                <a:latin typeface="Times New Roman"/>
                <a:cs typeface="Times New Roman"/>
              </a:rPr>
              <a:t>ю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ж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endParaRPr sz="2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2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0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1</a:t>
            </a:r>
            <a:r>
              <a:rPr lang="ru-RU"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7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ду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по</a:t>
            </a:r>
            <a:r>
              <a:rPr sz="28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з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делам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4715" y="3364991"/>
            <a:ext cx="1365504" cy="388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46275" y="3364991"/>
            <a:ext cx="390144" cy="388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2475" y="3364991"/>
            <a:ext cx="1822703" cy="3886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20724" y="3643884"/>
            <a:ext cx="2026920" cy="3840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52372" y="3918203"/>
            <a:ext cx="886967" cy="3840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52444" y="2900172"/>
            <a:ext cx="3136392" cy="3825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07635" y="3174492"/>
            <a:ext cx="827532" cy="3825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10983" y="2371344"/>
            <a:ext cx="1488948" cy="3002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12507" y="2584704"/>
            <a:ext cx="1485900" cy="30022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64095" y="2798064"/>
            <a:ext cx="1979676" cy="30022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68895" y="3011423"/>
            <a:ext cx="1328927" cy="3002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10271" y="3224783"/>
            <a:ext cx="647700" cy="3002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65035" y="3549396"/>
            <a:ext cx="2136648" cy="30022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10271" y="3762755"/>
            <a:ext cx="647700" cy="30022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60464" y="1691639"/>
            <a:ext cx="2193035" cy="30022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482840" y="1905000"/>
            <a:ext cx="702564" cy="30022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10271" y="2118360"/>
            <a:ext cx="647700" cy="30022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228601" y="1447800"/>
          <a:ext cx="8686800" cy="38201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5298"/>
                <a:gridCol w="3204159"/>
                <a:gridCol w="2207343"/>
              </a:tblGrid>
              <a:tr h="636236">
                <a:tc rowSpan="5">
                  <a:txBody>
                    <a:bodyPr/>
                    <a:lstStyle/>
                    <a:p>
                      <a:pPr marL="310515">
                        <a:lnSpc>
                          <a:spcPts val="215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Ж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мм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льное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1368425" marR="1132840" indent="-231775">
                        <a:lnSpc>
                          <a:spcPts val="2160"/>
                        </a:lnSpc>
                        <a:spcBef>
                          <a:spcPts val="65"/>
                        </a:spcBef>
                      </a:pPr>
                      <a:r>
                        <a:rPr sz="1800" b="1" spc="-35" dirty="0" err="1">
                          <a:latin typeface="Calibri"/>
                          <a:cs typeface="Calibri"/>
                        </a:rPr>
                        <a:t>х</a:t>
                      </a:r>
                      <a:r>
                        <a:rPr sz="1800" b="1" dirty="0" err="1">
                          <a:latin typeface="Calibri"/>
                          <a:cs typeface="Calibri"/>
                        </a:rPr>
                        <a:t>оз</a:t>
                      </a:r>
                      <a:r>
                        <a:rPr sz="1800" b="1" spc="5" dirty="0" err="1">
                          <a:latin typeface="Calibri"/>
                          <a:cs typeface="Calibri"/>
                        </a:rPr>
                        <a:t>я</a:t>
                      </a:r>
                      <a:r>
                        <a:rPr sz="1800" b="1" dirty="0" err="1">
                          <a:latin typeface="Calibri"/>
                          <a:cs typeface="Calibri"/>
                        </a:rPr>
                        <a:t>йст</a:t>
                      </a:r>
                      <a:r>
                        <a:rPr sz="1800" b="1" spc="-10" dirty="0" err="1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b="1" dirty="0" err="1">
                          <a:latin typeface="Calibri"/>
                          <a:cs typeface="Calibri"/>
                        </a:rPr>
                        <a:t>о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cs typeface="Calibri"/>
                        </a:rPr>
                        <a:t>11,2</a:t>
                      </a:r>
                      <a:r>
                        <a:rPr sz="1800" b="1" dirty="0" smtClean="0">
                          <a:latin typeface="Calibri"/>
                          <a:cs typeface="Calibri"/>
                        </a:rPr>
                        <a:t>%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338580" marR="175895" indent="-1155700">
                        <a:lnSpc>
                          <a:spcPct val="100000"/>
                        </a:lnSpc>
                      </a:pPr>
                      <a:r>
                        <a:rPr sz="1800" b="1" spc="-4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800" b="1" spc="-70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800" b="1" spc="1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ра,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800" b="1" spc="-10" dirty="0" err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b="1" spc="-15" dirty="0" err="1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800" b="1" spc="-50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b="1" spc="-35" dirty="0" err="1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ог</a:t>
                      </a:r>
                      <a:r>
                        <a:rPr sz="1800" b="1" spc="-10" dirty="0" err="1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b="1" spc="-10" dirty="0" err="1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ия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51,4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ая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ку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ура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и спо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т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0,</a:t>
                      </a:r>
                      <a:r>
                        <a:rPr lang="ru-RU" sz="1400" b="1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</a:tr>
              <a:tr h="10502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>
                  <a:txBody>
                    <a:bodyPr/>
                    <a:lstStyle/>
                    <a:p>
                      <a:pPr marL="249554" marR="240029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ци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1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льная 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аснос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ра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хр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ни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ельная де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ельнос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ь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ts val="1635"/>
                        </a:lnSpc>
                      </a:pPr>
                      <a:r>
                        <a:rPr lang="ru-RU" sz="1400" b="1" dirty="0" smtClean="0">
                          <a:latin typeface="Times New Roman"/>
                          <a:cs typeface="Times New Roman"/>
                        </a:rPr>
                        <a:t>0,5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F9C090"/>
                    </a:solidFill>
                  </a:tcPr>
                </a:tc>
              </a:tr>
              <a:tr h="546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>
                  <a:txBody>
                    <a:bodyPr/>
                    <a:lstStyle/>
                    <a:p>
                      <a:pPr marL="895350" marR="144145" indent="-74549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ци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1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льная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20" dirty="0" err="1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оро</a:t>
                      </a:r>
                      <a:r>
                        <a:rPr sz="1400" b="1" spc="-5" dirty="0" err="1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cs typeface="Times New Roman"/>
                        </a:rPr>
                        <a:t>1,0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</a:tr>
              <a:tr h="5460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40055" marR="429895" indent="5588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ци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1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льная 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э</a:t>
                      </a:r>
                      <a:r>
                        <a:rPr sz="1400" b="1" spc="-30" dirty="0" err="1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 err="1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-20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ми</a:t>
                      </a:r>
                      <a:r>
                        <a:rPr sz="1400" b="1" spc="-30" dirty="0" err="1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 b="1" spc="0" dirty="0" smtClean="0">
                          <a:latin typeface="Times New Roman"/>
                          <a:cs typeface="Times New Roman"/>
                        </a:rPr>
                        <a:t>2,5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D6E3BC"/>
                    </a:solidFill>
                  </a:tcPr>
                </a:tc>
              </a:tr>
              <a:tr h="10313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marL="1395095" marR="309880" indent="-107950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дарс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ве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ны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5" dirty="0" err="1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 err="1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росы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cs typeface="Times New Roman"/>
                        </a:rPr>
                        <a:t>35,3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705600" y="3733800"/>
            <a:ext cx="2209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781800" y="3810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6657" y="407034"/>
            <a:ext cx="6247765" cy="8648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800" b="1" spc="-6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55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ук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ура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120" dirty="0">
                <a:solidFill>
                  <a:srgbClr val="006FC0"/>
                </a:solidFill>
                <a:latin typeface="Times New Roman"/>
                <a:cs typeface="Times New Roman"/>
              </a:rPr>
              <a:t>х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м</a:t>
            </a:r>
            <a:r>
              <a:rPr sz="2800" b="1" spc="15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но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б</a:t>
            </a:r>
            <a:r>
              <a:rPr sz="2800" b="1" spc="-180" dirty="0">
                <a:solidFill>
                  <a:srgbClr val="006FC0"/>
                </a:solidFill>
                <a:latin typeface="Times New Roman"/>
                <a:cs typeface="Times New Roman"/>
              </a:rPr>
              <a:t>ю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ж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endParaRPr sz="2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2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0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1</a:t>
            </a:r>
            <a:r>
              <a:rPr lang="ru-RU"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8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ду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по</a:t>
            </a:r>
            <a:r>
              <a:rPr sz="28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з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делам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4715" y="3364991"/>
            <a:ext cx="1365504" cy="388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46275" y="3364991"/>
            <a:ext cx="390144" cy="388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2475" y="3364991"/>
            <a:ext cx="1822703" cy="3886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20724" y="3643884"/>
            <a:ext cx="2026920" cy="3840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52372" y="3918203"/>
            <a:ext cx="886967" cy="3840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52444" y="2900172"/>
            <a:ext cx="3136392" cy="3825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07635" y="3174492"/>
            <a:ext cx="827532" cy="3825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10983" y="2371344"/>
            <a:ext cx="1488948" cy="3002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12507" y="2584704"/>
            <a:ext cx="1485900" cy="30022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64095" y="2798064"/>
            <a:ext cx="1979676" cy="30022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68895" y="3011423"/>
            <a:ext cx="1328927" cy="3002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10271" y="3224783"/>
            <a:ext cx="647700" cy="3002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65035" y="3549396"/>
            <a:ext cx="2136648" cy="30022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10271" y="3762755"/>
            <a:ext cx="647700" cy="30022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60464" y="1691639"/>
            <a:ext cx="2193035" cy="30022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482840" y="1905000"/>
            <a:ext cx="702564" cy="30022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10271" y="2118360"/>
            <a:ext cx="647700" cy="30022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228601" y="1447800"/>
          <a:ext cx="8686800" cy="3810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5298"/>
                <a:gridCol w="3204159"/>
                <a:gridCol w="2207343"/>
              </a:tblGrid>
              <a:tr h="636236">
                <a:tc rowSpan="5">
                  <a:txBody>
                    <a:bodyPr/>
                    <a:lstStyle/>
                    <a:p>
                      <a:pPr marL="310515">
                        <a:lnSpc>
                          <a:spcPts val="2155"/>
                        </a:lnSpc>
                      </a:pP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Ж</a:t>
                      </a:r>
                      <a:r>
                        <a:rPr lang="ru-RU" sz="1800" b="1" spc="-10" dirty="0" smtClean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lang="ru-RU" sz="1800" b="1" spc="-10" dirty="0" smtClean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lang="ru-RU" sz="1800" b="1" spc="-20" dirty="0" smtClean="0"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lang="ru-RU" sz="1800" b="1" spc="-5" dirty="0" smtClean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ru-RU" sz="1800" b="1" spc="-30" dirty="0" smtClean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lang="ru-RU" sz="1800" b="1" spc="-40" dirty="0" smtClean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мм</a:t>
                      </a:r>
                      <a:r>
                        <a:rPr lang="ru-RU" sz="1800" b="1" spc="5" dirty="0" smtClean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lang="ru-RU" sz="1800" b="1" spc="5" dirty="0" smtClean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льное</a:t>
                      </a:r>
                      <a:endParaRPr lang="ru-RU" sz="1800" dirty="0" smtClean="0">
                        <a:latin typeface="Times New Roman"/>
                        <a:cs typeface="Times New Roman"/>
                      </a:endParaRPr>
                    </a:p>
                    <a:p>
                      <a:pPr marL="1368425" marR="1132840" indent="-231775">
                        <a:lnSpc>
                          <a:spcPts val="2160"/>
                        </a:lnSpc>
                        <a:spcBef>
                          <a:spcPts val="65"/>
                        </a:spcBef>
                      </a:pPr>
                      <a:r>
                        <a:rPr lang="ru-RU" sz="1800" b="1" spc="-35" dirty="0" smtClean="0">
                          <a:latin typeface="Calibri"/>
                          <a:cs typeface="Calibri"/>
                        </a:rPr>
                        <a:t>х</a:t>
                      </a:r>
                      <a:r>
                        <a:rPr lang="ru-RU" sz="1800" b="1" dirty="0" smtClean="0">
                          <a:latin typeface="Calibri"/>
                          <a:cs typeface="Calibri"/>
                        </a:rPr>
                        <a:t>оз</a:t>
                      </a:r>
                      <a:r>
                        <a:rPr lang="ru-RU" sz="1800" b="1" spc="5" dirty="0" smtClean="0">
                          <a:latin typeface="Calibri"/>
                          <a:cs typeface="Calibri"/>
                        </a:rPr>
                        <a:t>я</a:t>
                      </a:r>
                      <a:r>
                        <a:rPr lang="ru-RU" sz="1800" b="1" dirty="0" smtClean="0">
                          <a:latin typeface="Calibri"/>
                          <a:cs typeface="Calibri"/>
                        </a:rPr>
                        <a:t>йст</a:t>
                      </a:r>
                      <a:r>
                        <a:rPr lang="ru-RU" sz="1800" b="1" spc="-10" dirty="0" smtClean="0">
                          <a:latin typeface="Calibri"/>
                          <a:cs typeface="Calibri"/>
                        </a:rPr>
                        <a:t>в</a:t>
                      </a:r>
                      <a:r>
                        <a:rPr lang="ru-RU" sz="1800" b="1" dirty="0" smtClean="0">
                          <a:latin typeface="Calibri"/>
                          <a:cs typeface="Calibri"/>
                        </a:rPr>
                        <a:t>о 6,4%</a:t>
                      </a:r>
                      <a:endParaRPr lang="ru-RU" sz="1800" dirty="0" smtClean="0">
                        <a:latin typeface="Calibri"/>
                        <a:cs typeface="Calibri"/>
                      </a:endParaRPr>
                    </a:p>
                    <a:p>
                      <a:pPr marL="310515">
                        <a:lnSpc>
                          <a:spcPts val="2155"/>
                        </a:lnSpc>
                      </a:pP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338580" marR="175895" indent="-1155700">
                        <a:lnSpc>
                          <a:spcPct val="100000"/>
                        </a:lnSpc>
                      </a:pPr>
                      <a:r>
                        <a:rPr sz="1800" b="1" spc="-4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800" b="1" spc="-70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800" b="1" spc="1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ра,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800" b="1" spc="-10" dirty="0" err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b="1" spc="-15" dirty="0" err="1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800" b="1" spc="-50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b="1" spc="-35" dirty="0" err="1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ог</a:t>
                      </a:r>
                      <a:r>
                        <a:rPr sz="1800" b="1" spc="-10" dirty="0" err="1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b="1" spc="-10" dirty="0" err="1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ия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58,2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</a:tr>
              <a:tr h="10502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F9C090"/>
                    </a:solidFill>
                  </a:tcPr>
                </a:tc>
              </a:tr>
              <a:tr h="546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>
                  <a:txBody>
                    <a:bodyPr/>
                    <a:lstStyle/>
                    <a:p>
                      <a:pPr marL="895350" marR="144145" indent="-74549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ци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1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льная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20" dirty="0" err="1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оро</a:t>
                      </a:r>
                      <a:r>
                        <a:rPr sz="1400" b="1" spc="-5" dirty="0" err="1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cs typeface="Times New Roman"/>
                        </a:rPr>
                        <a:t>1,2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</a:tr>
              <a:tr h="5460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40055" marR="429895" indent="5588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ци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1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льная 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э</a:t>
                      </a:r>
                      <a:r>
                        <a:rPr sz="1400" b="1" spc="-30" dirty="0" err="1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 err="1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-20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ми</a:t>
                      </a:r>
                      <a:r>
                        <a:rPr sz="1400" b="1" spc="-30" dirty="0" err="1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 b="1" spc="0" dirty="0" smtClean="0">
                          <a:latin typeface="Times New Roman"/>
                          <a:cs typeface="Times New Roman"/>
                        </a:rPr>
                        <a:t>2,5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D6E3BC"/>
                    </a:solidFill>
                  </a:tcPr>
                </a:tc>
              </a:tr>
              <a:tr h="10313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marL="1395095" marR="309880" indent="-107950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дарс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ве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ны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5" dirty="0" err="1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 err="1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росы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cs typeface="Times New Roman"/>
                        </a:rPr>
                        <a:t>33,7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705600" y="3733800"/>
            <a:ext cx="2209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781800" y="3810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0,6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6657" y="407034"/>
            <a:ext cx="6247765" cy="8648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800" b="1" spc="-6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55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ук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ура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120" dirty="0">
                <a:solidFill>
                  <a:srgbClr val="006FC0"/>
                </a:solidFill>
                <a:latin typeface="Times New Roman"/>
                <a:cs typeface="Times New Roman"/>
              </a:rPr>
              <a:t>х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м</a:t>
            </a:r>
            <a:r>
              <a:rPr sz="2800" b="1" spc="15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28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но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б</a:t>
            </a:r>
            <a:r>
              <a:rPr sz="2800" b="1" spc="-180" dirty="0">
                <a:solidFill>
                  <a:srgbClr val="006FC0"/>
                </a:solidFill>
                <a:latin typeface="Times New Roman"/>
                <a:cs typeface="Times New Roman"/>
              </a:rPr>
              <a:t>ю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ж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2800" b="1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endParaRPr sz="2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2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0</a:t>
            </a:r>
            <a:r>
              <a:rPr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1</a:t>
            </a:r>
            <a:r>
              <a:rPr lang="ru-RU" sz="2800" b="1" spc="-15" dirty="0" smtClean="0">
                <a:solidFill>
                  <a:srgbClr val="006FC0"/>
                </a:solidFill>
                <a:latin typeface="Times New Roman"/>
                <a:cs typeface="Times New Roman"/>
              </a:rPr>
              <a:t>9</a:t>
            </a:r>
            <a:r>
              <a:rPr sz="2800" b="1" spc="-10" dirty="0" smtClean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85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2800" b="1" spc="-9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ду</a:t>
            </a:r>
            <a:r>
              <a:rPr sz="2800" b="1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по</a:t>
            </a:r>
            <a:r>
              <a:rPr sz="28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28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r>
              <a:rPr sz="28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з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делам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4715" y="3364991"/>
            <a:ext cx="1365504" cy="388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46275" y="3364991"/>
            <a:ext cx="390144" cy="388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2475" y="3364991"/>
            <a:ext cx="1822703" cy="3886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20724" y="3643884"/>
            <a:ext cx="2026920" cy="3840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52372" y="3918203"/>
            <a:ext cx="886967" cy="3840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52444" y="2900172"/>
            <a:ext cx="3136392" cy="3825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07635" y="3174492"/>
            <a:ext cx="827532" cy="3825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10983" y="2371344"/>
            <a:ext cx="1488948" cy="3002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12507" y="2584704"/>
            <a:ext cx="1485900" cy="30022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64095" y="2798064"/>
            <a:ext cx="1979676" cy="30022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68895" y="3011423"/>
            <a:ext cx="1328927" cy="3002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10271" y="3224783"/>
            <a:ext cx="647700" cy="3002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65035" y="3549396"/>
            <a:ext cx="2136648" cy="30022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10271" y="3762755"/>
            <a:ext cx="647700" cy="30022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60464" y="1691639"/>
            <a:ext cx="2193035" cy="30022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482840" y="1905000"/>
            <a:ext cx="702564" cy="30022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10271" y="2118360"/>
            <a:ext cx="647700" cy="30022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228601" y="1447800"/>
          <a:ext cx="8686800" cy="3810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5298"/>
                <a:gridCol w="3204159"/>
                <a:gridCol w="2207343"/>
              </a:tblGrid>
              <a:tr h="636236">
                <a:tc rowSpan="5">
                  <a:txBody>
                    <a:bodyPr/>
                    <a:lstStyle/>
                    <a:p>
                      <a:pPr marL="310515">
                        <a:lnSpc>
                          <a:spcPts val="2155"/>
                        </a:lnSpc>
                      </a:pP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338580" marR="175895" indent="-1155700">
                        <a:lnSpc>
                          <a:spcPct val="100000"/>
                        </a:lnSpc>
                      </a:pPr>
                      <a:r>
                        <a:rPr sz="1800" b="1" spc="-4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800" b="1" spc="-70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800" b="1" spc="1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ра,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800" b="1" spc="-10" dirty="0" err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b="1" spc="-15" dirty="0" err="1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800" b="1" spc="-50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b="1" spc="-35" dirty="0" err="1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ог</a:t>
                      </a:r>
                      <a:r>
                        <a:rPr sz="1800" b="1" spc="-10" dirty="0" err="1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b="1" spc="-10" dirty="0" err="1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sz="1800" b="1" dirty="0" err="1">
                          <a:latin typeface="Times New Roman"/>
                          <a:cs typeface="Times New Roman"/>
                        </a:rPr>
                        <a:t>ия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62,8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</a:tr>
              <a:tr h="10502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F9C090"/>
                    </a:solidFill>
                  </a:tcPr>
                </a:tc>
              </a:tr>
              <a:tr h="546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>
                  <a:txBody>
                    <a:bodyPr/>
                    <a:lstStyle/>
                    <a:p>
                      <a:pPr marL="895350" marR="144145" indent="-74549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ци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1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льная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20" dirty="0" err="1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оро</a:t>
                      </a:r>
                      <a:r>
                        <a:rPr sz="1400" b="1" spc="-5" dirty="0" err="1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cs typeface="Times New Roman"/>
                        </a:rPr>
                        <a:t>1,2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</a:tr>
              <a:tr h="5460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40055" marR="429895" indent="5588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ци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1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льная 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э</a:t>
                      </a:r>
                      <a:r>
                        <a:rPr sz="1400" b="1" spc="-30" dirty="0" err="1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 err="1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-20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ми</a:t>
                      </a:r>
                      <a:r>
                        <a:rPr sz="1400" b="1" spc="-30" dirty="0" err="1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 b="1" spc="0" dirty="0" smtClean="0">
                          <a:latin typeface="Times New Roman"/>
                          <a:cs typeface="Times New Roman"/>
                        </a:rPr>
                        <a:t>2,5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D6E3BC"/>
                    </a:solidFill>
                  </a:tcPr>
                </a:tc>
              </a:tr>
              <a:tr h="10313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marL="1395095" marR="309880" indent="-107950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дарс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ве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ны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5" dirty="0" err="1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 err="1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b="1" dirty="0" err="1">
                          <a:latin typeface="Times New Roman"/>
                          <a:cs typeface="Times New Roman"/>
                        </a:rPr>
                        <a:t>росы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cs typeface="Times New Roman"/>
                        </a:rPr>
                        <a:t>35,5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705600" y="3733800"/>
            <a:ext cx="2209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781800" y="3810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0,6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609600" y="685800"/>
            <a:ext cx="2889504" cy="6720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9600" y="1219200"/>
            <a:ext cx="2889504" cy="7452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9600" y="1752600"/>
            <a:ext cx="2889504" cy="8183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9600" y="2438400"/>
            <a:ext cx="2889504" cy="6035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09600" y="2971800"/>
            <a:ext cx="2889504" cy="6766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9600" y="3505200"/>
            <a:ext cx="2889504" cy="8869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9600" y="4267200"/>
            <a:ext cx="2889504" cy="6035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9600" y="6019800"/>
            <a:ext cx="2889504" cy="6720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62600" y="4724400"/>
            <a:ext cx="2674620" cy="8823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62600" y="4191000"/>
            <a:ext cx="2674620" cy="5989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562600" y="3429000"/>
            <a:ext cx="2674620" cy="88696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562600" y="2438400"/>
            <a:ext cx="2674620" cy="110185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562600" y="1752600"/>
            <a:ext cx="2674620" cy="81838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562600" y="1066800"/>
            <a:ext cx="2674620" cy="74523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63" name="object 59"/>
          <p:cNvSpPr/>
          <p:nvPr/>
        </p:nvSpPr>
        <p:spPr>
          <a:xfrm>
            <a:off x="5562600" y="5562600"/>
            <a:ext cx="2674620" cy="74523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" name="TextBox 64"/>
          <p:cNvSpPr txBox="1"/>
          <p:nvPr/>
        </p:nvSpPr>
        <p:spPr>
          <a:xfrm>
            <a:off x="381000" y="1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Основные параметры местного бюджета на 2017 год</a:t>
            </a:r>
          </a:p>
          <a:p>
            <a:r>
              <a:rPr lang="ru-RU" sz="1400" dirty="0" smtClean="0"/>
              <a:t>    </a:t>
            </a:r>
            <a:r>
              <a:rPr lang="ru-RU" sz="1400" b="1" dirty="0" smtClean="0"/>
              <a:t>Доходы                                                                                                                          Расходы</a:t>
            </a:r>
          </a:p>
          <a:p>
            <a:r>
              <a:rPr lang="ru-RU" sz="1400" dirty="0" smtClean="0"/>
              <a:t>   17413,2                                                                                                                              17413,2          </a:t>
            </a:r>
            <a:r>
              <a:rPr lang="ru-RU" sz="1400" b="1" dirty="0" smtClean="0"/>
              <a:t>тыс.руб.</a:t>
            </a:r>
            <a:endParaRPr lang="ru-RU" sz="1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762000" y="7620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854,9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38200" y="1371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Налоги на совокупный доход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39,8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85800" y="1905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321,7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38200" y="2514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Земельный налог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2486,5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38200" y="3048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87,7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90600" y="35052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имущества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452,2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38200" y="4343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Штрафы, санкции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61,4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38200" y="6248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13088,3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715000" y="1143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6154,6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15000" y="1981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Национальная оборона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173,3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867400" y="25908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79,1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791200" y="3505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1941,2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791200" y="4267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8950,0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791200" y="4876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Социальная политика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85,0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638800" y="5638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Физическая культура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спорт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30,0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bject 32"/>
          <p:cNvSpPr/>
          <p:nvPr/>
        </p:nvSpPr>
        <p:spPr>
          <a:xfrm>
            <a:off x="609600" y="4800600"/>
            <a:ext cx="2889504" cy="6720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TextBox 37"/>
          <p:cNvSpPr txBox="1"/>
          <p:nvPr/>
        </p:nvSpPr>
        <p:spPr>
          <a:xfrm>
            <a:off x="685800" y="4800600"/>
            <a:ext cx="2819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Доходы  от оказания платных услуг (работ) и компенсации затрат государства</a:t>
            </a:r>
          </a:p>
          <a:p>
            <a:pPr algn="ctr"/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10,5</a:t>
            </a:r>
            <a:endParaRPr lang="ru-RU" sz="105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object 32"/>
          <p:cNvSpPr/>
          <p:nvPr/>
        </p:nvSpPr>
        <p:spPr>
          <a:xfrm>
            <a:off x="609600" y="5410200"/>
            <a:ext cx="2889504" cy="6720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TextBox 43"/>
          <p:cNvSpPr txBox="1"/>
          <p:nvPr/>
        </p:nvSpPr>
        <p:spPr>
          <a:xfrm>
            <a:off x="838200" y="54864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Прочие неналоговые доходы 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10,2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609600" y="685800"/>
            <a:ext cx="2889504" cy="6720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9600" y="1219200"/>
            <a:ext cx="2889504" cy="7452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9600" y="1752600"/>
            <a:ext cx="2889504" cy="8183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9600" y="2438400"/>
            <a:ext cx="2889504" cy="6035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09600" y="2971800"/>
            <a:ext cx="2889504" cy="6766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9600" y="3505200"/>
            <a:ext cx="2889504" cy="8869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9600" y="4267200"/>
            <a:ext cx="2889504" cy="6035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9600" y="6019800"/>
            <a:ext cx="2889504" cy="6720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62600" y="3886200"/>
            <a:ext cx="2674620" cy="8823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62600" y="3352800"/>
            <a:ext cx="2674620" cy="5989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562600" y="2514600"/>
            <a:ext cx="2674620" cy="88696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562600" y="1752600"/>
            <a:ext cx="2674620" cy="81838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562600" y="1066800"/>
            <a:ext cx="2674620" cy="74523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65" name="TextBox 64"/>
          <p:cNvSpPr txBox="1"/>
          <p:nvPr/>
        </p:nvSpPr>
        <p:spPr>
          <a:xfrm>
            <a:off x="381000" y="1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Основные параметры местного бюджета на 2018 год</a:t>
            </a:r>
          </a:p>
          <a:p>
            <a:r>
              <a:rPr lang="ru-RU" sz="1400" dirty="0" smtClean="0"/>
              <a:t>    </a:t>
            </a:r>
            <a:r>
              <a:rPr lang="ru-RU" sz="1400" b="1" dirty="0" smtClean="0"/>
              <a:t>Доходы                                                                                                                          Расходы</a:t>
            </a:r>
          </a:p>
          <a:p>
            <a:r>
              <a:rPr lang="ru-RU" sz="1400" dirty="0" smtClean="0"/>
              <a:t>   14538,2                                                                                                                             14538,2           </a:t>
            </a:r>
            <a:r>
              <a:rPr lang="ru-RU" sz="1400" b="1" dirty="0" smtClean="0"/>
              <a:t>тыс.руб.</a:t>
            </a:r>
            <a:endParaRPr lang="ru-RU" sz="1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762000" y="7620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910,9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38200" y="1371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Налоги на совокупный доход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39,8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85800" y="1905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321,7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38200" y="2514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Земельный налог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2486,5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38200" y="3048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91,6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90600" y="35052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имущества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452,2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38200" y="4343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Штрафы, санкции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64,2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62000" y="6096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10150,6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715000" y="1143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4893,2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15000" y="1981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Национальная оборона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173,3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715000" y="25908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927,9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791200" y="3429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8458,8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715000" y="40386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Социальная политика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85,0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bject 32"/>
          <p:cNvSpPr/>
          <p:nvPr/>
        </p:nvSpPr>
        <p:spPr>
          <a:xfrm>
            <a:off x="609600" y="4800600"/>
            <a:ext cx="2889504" cy="6720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TextBox 37"/>
          <p:cNvSpPr txBox="1"/>
          <p:nvPr/>
        </p:nvSpPr>
        <p:spPr>
          <a:xfrm>
            <a:off x="685800" y="4800600"/>
            <a:ext cx="2819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Доходы  от оказания платных услуг (работ) и компенсации затрат государства</a:t>
            </a:r>
          </a:p>
          <a:p>
            <a:pPr algn="ctr"/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10,5</a:t>
            </a:r>
            <a:endParaRPr lang="ru-RU" sz="105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object 32"/>
          <p:cNvSpPr/>
          <p:nvPr/>
        </p:nvSpPr>
        <p:spPr>
          <a:xfrm>
            <a:off x="609600" y="5410200"/>
            <a:ext cx="2889504" cy="6720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TextBox 43"/>
          <p:cNvSpPr txBox="1"/>
          <p:nvPr/>
        </p:nvSpPr>
        <p:spPr>
          <a:xfrm>
            <a:off x="838200" y="54864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Прочие неналоговые доходы 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10,2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609600" y="685800"/>
            <a:ext cx="2889504" cy="6720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9600" y="1219200"/>
            <a:ext cx="2889504" cy="7452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9600" y="1752600"/>
            <a:ext cx="2889504" cy="8183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9600" y="2438400"/>
            <a:ext cx="2889504" cy="6035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09600" y="2971800"/>
            <a:ext cx="2889504" cy="6766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9600" y="3505200"/>
            <a:ext cx="2889504" cy="8869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9600" y="4267200"/>
            <a:ext cx="2889504" cy="6035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9600" y="6019800"/>
            <a:ext cx="2889504" cy="6720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62600" y="2971800"/>
            <a:ext cx="2674620" cy="8823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62600" y="2438400"/>
            <a:ext cx="2674620" cy="5989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562600" y="1752600"/>
            <a:ext cx="2674620" cy="81838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562600" y="1066800"/>
            <a:ext cx="2674620" cy="74523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65" name="TextBox 64"/>
          <p:cNvSpPr txBox="1"/>
          <p:nvPr/>
        </p:nvSpPr>
        <p:spPr>
          <a:xfrm>
            <a:off x="381000" y="1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Основные параметры местного бюджета на 2019 год</a:t>
            </a:r>
          </a:p>
          <a:p>
            <a:r>
              <a:rPr lang="ru-RU" sz="1400" dirty="0" smtClean="0"/>
              <a:t>    </a:t>
            </a:r>
            <a:r>
              <a:rPr lang="ru-RU" sz="1400" b="1" dirty="0" smtClean="0"/>
              <a:t>Доходы                                                                                                                          Расходы</a:t>
            </a:r>
          </a:p>
          <a:p>
            <a:r>
              <a:rPr lang="ru-RU" sz="1400" dirty="0" smtClean="0"/>
              <a:t>   14542,9                                                                                                                            14542,9         </a:t>
            </a:r>
            <a:r>
              <a:rPr lang="ru-RU" sz="1400" b="1" dirty="0" smtClean="0"/>
              <a:t>тыс.руб.</a:t>
            </a:r>
            <a:endParaRPr lang="ru-RU" sz="1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762000" y="7620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979,5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38200" y="1371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Налоги на совокупный доход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39,8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85800" y="1905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321,7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38200" y="2514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Земельный налог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2486,5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38200" y="3048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95,3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90600" y="35052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имущества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452,2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38200" y="4343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Штрафы, санкции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66,8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62000" y="6096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10080,4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715000" y="1143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5154,4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15000" y="1981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Национальная оборона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173,3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715000" y="2514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9130,2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791200" y="3124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Социальная политика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85,0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bject 32"/>
          <p:cNvSpPr/>
          <p:nvPr/>
        </p:nvSpPr>
        <p:spPr>
          <a:xfrm>
            <a:off x="609600" y="4800600"/>
            <a:ext cx="2889504" cy="6720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TextBox 37"/>
          <p:cNvSpPr txBox="1"/>
          <p:nvPr/>
        </p:nvSpPr>
        <p:spPr>
          <a:xfrm>
            <a:off x="685800" y="4800600"/>
            <a:ext cx="2819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Доходы  от оказания платных услуг (работ) и компенсации затрат государства</a:t>
            </a:r>
          </a:p>
          <a:p>
            <a:pPr algn="ctr"/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10,5</a:t>
            </a:r>
            <a:endParaRPr lang="ru-RU" sz="105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object 32"/>
          <p:cNvSpPr/>
          <p:nvPr/>
        </p:nvSpPr>
        <p:spPr>
          <a:xfrm>
            <a:off x="609600" y="5410200"/>
            <a:ext cx="2889504" cy="6720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TextBox 43"/>
          <p:cNvSpPr txBox="1"/>
          <p:nvPr/>
        </p:nvSpPr>
        <p:spPr>
          <a:xfrm>
            <a:off x="838200" y="54864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Прочие неналоговые доходы 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10,2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3627" y="473963"/>
            <a:ext cx="7510272" cy="6598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447800" y="1828800"/>
          <a:ext cx="6324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19800" y="220980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4462,5</a:t>
            </a:r>
            <a:endParaRPr lang="ru-RU" sz="11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9144000" cy="1000125"/>
          </a:xfrm>
          <a:custGeom>
            <a:avLst/>
            <a:gdLst/>
            <a:ahLst/>
            <a:cxnLst/>
            <a:rect l="l" t="t" r="r" b="b"/>
            <a:pathLst>
              <a:path w="9144000" h="1000125">
                <a:moveTo>
                  <a:pt x="0" y="1000112"/>
                </a:moveTo>
                <a:lnTo>
                  <a:pt x="9144000" y="1000112"/>
                </a:lnTo>
                <a:lnTo>
                  <a:pt x="9144000" y="0"/>
                </a:lnTo>
                <a:lnTo>
                  <a:pt x="0" y="0"/>
                </a:lnTo>
                <a:lnTo>
                  <a:pt x="0" y="1000112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152400" y="2286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СТРУКТУРА СОБСТВЕННЫХ ДОХОДОВ НА 2017 ГОД</a:t>
            </a:r>
            <a:endParaRPr lang="ru-RU" b="1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28600" y="866775"/>
          <a:ext cx="8686800" cy="5686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9144000" cy="1000125"/>
          </a:xfrm>
          <a:custGeom>
            <a:avLst/>
            <a:gdLst/>
            <a:ahLst/>
            <a:cxnLst/>
            <a:rect l="l" t="t" r="r" b="b"/>
            <a:pathLst>
              <a:path w="9144000" h="1000125">
                <a:moveTo>
                  <a:pt x="0" y="1000112"/>
                </a:moveTo>
                <a:lnTo>
                  <a:pt x="9144000" y="1000112"/>
                </a:lnTo>
                <a:lnTo>
                  <a:pt x="9144000" y="0"/>
                </a:lnTo>
                <a:lnTo>
                  <a:pt x="0" y="0"/>
                </a:lnTo>
                <a:lnTo>
                  <a:pt x="0" y="1000112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152400" y="2286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СТРУКТУРА СОБСТВЕННЫХ ДОХОДОВ НА 2018 ГОД</a:t>
            </a:r>
            <a:endParaRPr lang="ru-RU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52400" y="838200"/>
          <a:ext cx="8382000" cy="561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9144000" cy="1000125"/>
          </a:xfrm>
          <a:custGeom>
            <a:avLst/>
            <a:gdLst/>
            <a:ahLst/>
            <a:cxnLst/>
            <a:rect l="l" t="t" r="r" b="b"/>
            <a:pathLst>
              <a:path w="9144000" h="1000125">
                <a:moveTo>
                  <a:pt x="0" y="1000112"/>
                </a:moveTo>
                <a:lnTo>
                  <a:pt x="9144000" y="1000112"/>
                </a:lnTo>
                <a:lnTo>
                  <a:pt x="9144000" y="0"/>
                </a:lnTo>
                <a:lnTo>
                  <a:pt x="0" y="0"/>
                </a:lnTo>
                <a:lnTo>
                  <a:pt x="0" y="1000112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152400" y="2286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СТРУКТУРА СОБСТВЕННЫХ ДОХОДОВ НА 2019 ГОД</a:t>
            </a:r>
            <a:endParaRPr lang="ru-RU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57200" y="990599"/>
          <a:ext cx="8382000" cy="5486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9144000" cy="1000125"/>
          </a:xfrm>
          <a:custGeom>
            <a:avLst/>
            <a:gdLst/>
            <a:ahLst/>
            <a:cxnLst/>
            <a:rect l="l" t="t" r="r" b="b"/>
            <a:pathLst>
              <a:path w="9144000" h="1000125">
                <a:moveTo>
                  <a:pt x="0" y="1000112"/>
                </a:moveTo>
                <a:lnTo>
                  <a:pt x="9144000" y="1000112"/>
                </a:lnTo>
                <a:lnTo>
                  <a:pt x="9144000" y="0"/>
                </a:lnTo>
                <a:lnTo>
                  <a:pt x="0" y="0"/>
                </a:lnTo>
                <a:lnTo>
                  <a:pt x="0" y="1000112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Ди</a:t>
            </a:r>
            <a:r>
              <a:rPr lang="ru-RU" spc="-3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н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ам</a:t>
            </a: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и</a:t>
            </a:r>
            <a:r>
              <a:rPr lang="ru-RU" spc="-7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к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а</a:t>
            </a:r>
            <a:r>
              <a:rPr lang="ru-RU" spc="10" dirty="0" smtClean="0">
                <a:solidFill>
                  <a:srgbClr val="4F6128"/>
                </a:solidFill>
                <a:latin typeface="Times New Roman"/>
                <a:cs typeface="Times New Roman"/>
              </a:rPr>
              <a:t> 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пос</a:t>
            </a:r>
            <a:r>
              <a:rPr lang="ru-RU" spc="-60" dirty="0" smtClean="0">
                <a:solidFill>
                  <a:srgbClr val="4F6128"/>
                </a:solidFill>
                <a:latin typeface="Times New Roman"/>
                <a:cs typeface="Times New Roman"/>
              </a:rPr>
              <a:t>т</a:t>
            </a: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уплений</a:t>
            </a:r>
            <a:r>
              <a:rPr lang="ru-RU" spc="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 </a:t>
            </a: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н</a:t>
            </a:r>
            <a:r>
              <a:rPr lang="ru-RU" spc="1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а</a:t>
            </a: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л</a:t>
            </a:r>
            <a:r>
              <a:rPr lang="ru-RU" spc="-1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о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га</a:t>
            </a:r>
            <a:r>
              <a:rPr lang="ru-RU" dirty="0" smtClean="0">
                <a:solidFill>
                  <a:srgbClr val="4F6128"/>
                </a:solidFill>
                <a:latin typeface="Times New Roman"/>
                <a:cs typeface="Times New Roman"/>
              </a:rPr>
              <a:t> 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на</a:t>
            </a:r>
            <a:r>
              <a:rPr lang="ru-RU" dirty="0" smtClean="0">
                <a:solidFill>
                  <a:srgbClr val="4F6128"/>
                </a:solidFill>
                <a:latin typeface="Times New Roman"/>
                <a:cs typeface="Times New Roman"/>
              </a:rPr>
              <a:t> 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д</a:t>
            </a:r>
            <a:r>
              <a:rPr lang="ru-RU" spc="-8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о</a:t>
            </a:r>
            <a:r>
              <a:rPr lang="ru-RU" spc="-1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х</a:t>
            </a:r>
            <a:r>
              <a:rPr lang="ru-RU" spc="-9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о</a:t>
            </a: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ды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 </a:t>
            </a: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физи</a:t>
            </a:r>
            <a:r>
              <a:rPr lang="ru-RU" spc="-30" dirty="0" smtClean="0">
                <a:solidFill>
                  <a:srgbClr val="4F6128"/>
                </a:solidFill>
                <a:latin typeface="Times New Roman"/>
                <a:cs typeface="Times New Roman"/>
              </a:rPr>
              <a:t>ч</a:t>
            </a:r>
            <a:r>
              <a:rPr lang="ru-RU" spc="1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е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ск</a:t>
            </a:r>
            <a:r>
              <a:rPr lang="ru-RU" spc="-3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и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х</a:t>
            </a:r>
            <a:endParaRPr lang="ru-RU" dirty="0" smtClean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лиц</a:t>
            </a:r>
            <a:r>
              <a:rPr lang="ru-RU" spc="-10" dirty="0" smtClean="0">
                <a:solidFill>
                  <a:srgbClr val="4F6128"/>
                </a:solidFill>
                <a:latin typeface="Times New Roman"/>
                <a:cs typeface="Times New Roman"/>
              </a:rPr>
              <a:t> </a:t>
            </a: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в</a:t>
            </a:r>
            <a:r>
              <a:rPr lang="ru-RU" spc="5" dirty="0" smtClean="0">
                <a:solidFill>
                  <a:srgbClr val="4F6128"/>
                </a:solidFill>
                <a:latin typeface="Times New Roman"/>
                <a:cs typeface="Times New Roman"/>
              </a:rPr>
              <a:t> </a:t>
            </a: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м</a:t>
            </a:r>
            <a:r>
              <a:rPr lang="ru-RU" spc="1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е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с</a:t>
            </a:r>
            <a:r>
              <a:rPr lang="ru-RU" spc="-30" dirty="0" smtClean="0">
                <a:solidFill>
                  <a:srgbClr val="4F6128"/>
                </a:solidFill>
                <a:latin typeface="Times New Roman"/>
                <a:cs typeface="Times New Roman"/>
              </a:rPr>
              <a:t>т</a:t>
            </a: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ный</a:t>
            </a:r>
            <a:r>
              <a:rPr lang="ru-RU" spc="5" dirty="0" smtClean="0">
                <a:solidFill>
                  <a:srgbClr val="4F6128"/>
                </a:solidFill>
                <a:latin typeface="Times New Roman"/>
                <a:cs typeface="Times New Roman"/>
              </a:rPr>
              <a:t> 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б</a:t>
            </a:r>
            <a:r>
              <a:rPr lang="ru-RU" spc="-180" dirty="0" smtClean="0">
                <a:solidFill>
                  <a:srgbClr val="4F6128"/>
                </a:solidFill>
                <a:latin typeface="Times New Roman"/>
                <a:cs typeface="Times New Roman"/>
              </a:rPr>
              <a:t>ю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д</a:t>
            </a:r>
            <a:r>
              <a:rPr lang="ru-RU" spc="-6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ж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ет (в</a:t>
            </a:r>
            <a:r>
              <a:rPr lang="ru-RU" spc="5" dirty="0" smtClean="0">
                <a:solidFill>
                  <a:srgbClr val="4F6128"/>
                </a:solidFill>
                <a:latin typeface="Times New Roman"/>
                <a:cs typeface="Times New Roman"/>
              </a:rPr>
              <a:t> </a:t>
            </a:r>
            <a:r>
              <a:rPr lang="ru-RU" spc="-20" dirty="0" smtClean="0">
                <a:solidFill>
                  <a:srgbClr val="4F6128"/>
                </a:solidFill>
                <a:latin typeface="Times New Roman"/>
                <a:cs typeface="Times New Roman"/>
              </a:rPr>
              <a:t>ты</a:t>
            </a:r>
            <a:r>
              <a:rPr lang="ru-RU" spc="-30" dirty="0" smtClean="0">
                <a:solidFill>
                  <a:srgbClr val="4F6128"/>
                </a:solidFill>
                <a:latin typeface="Times New Roman"/>
                <a:cs typeface="Times New Roman"/>
              </a:rPr>
              <a:t>с</a:t>
            </a:r>
            <a:r>
              <a:rPr lang="ru-RU" spc="-10" dirty="0" smtClean="0">
                <a:solidFill>
                  <a:srgbClr val="4F6128"/>
                </a:solidFill>
                <a:latin typeface="Times New Roman"/>
                <a:cs typeface="Times New Roman"/>
              </a:rPr>
              <a:t>.</a:t>
            </a:r>
            <a:r>
              <a:rPr lang="ru-RU" spc="-5" dirty="0" smtClean="0">
                <a:solidFill>
                  <a:srgbClr val="4F6128"/>
                </a:solidFill>
                <a:latin typeface="Times New Roman"/>
                <a:cs typeface="Times New Roman"/>
              </a:rPr>
              <a:t> </a:t>
            </a:r>
            <a:r>
              <a:rPr lang="ru-RU" spc="-50" dirty="0" smtClean="0">
                <a:solidFill>
                  <a:srgbClr val="4F6128"/>
                </a:solidFill>
                <a:latin typeface="Times New Roman"/>
                <a:cs typeface="Times New Roman"/>
              </a:rPr>
              <a:t>ру</a:t>
            </a:r>
            <a:r>
              <a:rPr lang="ru-RU" spc="-8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б</a:t>
            </a:r>
            <a:r>
              <a:rPr lang="ru-RU" spc="-15" dirty="0" smtClean="0">
                <a:solidFill>
                  <a:srgbClr val="4F6128"/>
                </a:solidFill>
                <a:latin typeface="Times New Roman"/>
                <a:cs typeface="Times New Roman"/>
              </a:rPr>
              <a:t>лей)</a:t>
            </a:r>
            <a:endParaRPr lang="ru-RU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533400" y="1295400"/>
          <a:ext cx="8153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308</TotalTime>
  <Words>815</Words>
  <Application>Microsoft Office PowerPoint</Application>
  <PresentationFormat>Экран (4:3)</PresentationFormat>
  <Paragraphs>247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Расходы местного бюджета, формируемые в рамках муниципальных программ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RePack by SPecialiST</cp:lastModifiedBy>
  <cp:revision>189</cp:revision>
  <dcterms:created xsi:type="dcterms:W3CDTF">2015-03-06T10:41:40Z</dcterms:created>
  <dcterms:modified xsi:type="dcterms:W3CDTF">2017-02-07T07:03:07Z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2014-11-28T00:00:00Z</vt:filetime>
  </property>
  <property fmtid="{D5CDD505-2E9C-101B-9397-08002B2CF9AE}" pid="3" name="LastSaved">
    <vt:filetime>2015-03-06T00:00:00Z</vt:filetime>
  </property>
</Properties>
</file>