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58" autoAdjust="0"/>
  </p:normalViewPr>
  <p:slideViewPr>
    <p:cSldViewPr>
      <p:cViewPr varScale="1">
        <p:scale>
          <a:sx n="74" d="100"/>
          <a:sy n="74" d="100"/>
        </p:scale>
        <p:origin x="-1044" y="-102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8"/>
  <c:chart>
    <c:autoTitleDeleted val="1"/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Бюджетные назначения 2014г.</c:v>
                </c:pt>
                <c:pt idx="1">
                  <c:v>Бюджетные назначения 2015г.</c:v>
                </c:pt>
                <c:pt idx="2">
                  <c:v>Проект 2016г.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5242.6000000000004</c:v>
                </c:pt>
                <c:pt idx="1">
                  <c:v>4478.5</c:v>
                </c:pt>
                <c:pt idx="2">
                  <c:v>5131.1000000000004</c:v>
                </c:pt>
              </c:numCache>
            </c:numRef>
          </c:val>
        </c:ser>
        <c:shape val="cylinder"/>
        <c:axId val="39478784"/>
        <c:axId val="40994688"/>
        <c:axId val="0"/>
      </c:bar3DChart>
      <c:catAx>
        <c:axId val="39478784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40994688"/>
        <c:crosses val="autoZero"/>
        <c:auto val="1"/>
        <c:lblAlgn val="ctr"/>
        <c:lblOffset val="100"/>
      </c:catAx>
      <c:valAx>
        <c:axId val="40994688"/>
        <c:scaling>
          <c:orientation val="minMax"/>
        </c:scaling>
        <c:axPos val="l"/>
        <c:majorGridlines/>
        <c:numFmt formatCode="General" sourceLinked="1"/>
        <c:tickLblPos val="nextTo"/>
        <c:crossAx val="39478784"/>
        <c:crosses val="autoZero"/>
        <c:crossBetween val="between"/>
      </c:valAx>
    </c:plotArea>
    <c:plotVisOnly val="1"/>
  </c:chart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7.612084811759473E-2"/>
          <c:y val="9.2425105215962727E-2"/>
          <c:w val="0.84170457693923362"/>
          <c:h val="0.8018497064425561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3.0952300088482241E-2"/>
                  <c:y val="-0.1075306484445057"/>
                </c:manualLayout>
              </c:layout>
              <c:tx>
                <c:rich>
                  <a:bodyPr/>
                  <a:lstStyle/>
                  <a:p>
                    <a:r>
                      <a:rPr lang="ru-RU" b="1"/>
                      <a:t>Земельный налог </a:t>
                    </a:r>
                  </a:p>
                  <a:p>
                    <a:r>
                      <a:rPr lang="ru-RU" b="1"/>
                      <a:t>41,7%
</a:t>
                    </a:r>
                  </a:p>
                </c:rich>
              </c:tx>
              <c:showCatName val="1"/>
              <c:showPercent val="1"/>
            </c:dLbl>
            <c:dLbl>
              <c:idx val="1"/>
              <c:layout>
                <c:manualLayout>
                  <c:x val="0.15913210054191607"/>
                  <c:y val="-2.4555147564160523E-2"/>
                </c:manualLayout>
              </c:layout>
              <c:tx>
                <c:rich>
                  <a:bodyPr/>
                  <a:lstStyle/>
                  <a:p>
                    <a:r>
                      <a:rPr lang="ru-RU" b="1"/>
                      <a:t>Налог на </a:t>
                    </a:r>
                  </a:p>
                  <a:p>
                    <a:r>
                      <a:rPr lang="ru-RU" b="1"/>
                      <a:t>имущество </a:t>
                    </a:r>
                  </a:p>
                  <a:p>
                    <a:r>
                      <a:rPr lang="ru-RU" b="1"/>
                      <a:t>5,6%</a:t>
                    </a:r>
                  </a:p>
                </c:rich>
              </c:tx>
              <c:showCatName val="1"/>
              <c:showPercent val="1"/>
            </c:dLbl>
            <c:dLbl>
              <c:idx val="2"/>
              <c:layout>
                <c:manualLayout>
                  <c:x val="4.0859760793373875E-2"/>
                  <c:y val="2.9882206753141391E-2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Акцизы по подакцизным товарам 11,8%
</a:t>
                    </a:r>
                  </a:p>
                </c:rich>
              </c:tx>
              <c:showCatName val="1"/>
              <c:showPercent val="1"/>
            </c:dLbl>
            <c:dLbl>
              <c:idx val="3"/>
              <c:layout>
                <c:manualLayout>
                  <c:x val="-2.252045963040087E-2"/>
                  <c:y val="9.2899771568454192E-2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Налог на совокупный   доход 0,8%
</a:t>
                    </a:r>
                  </a:p>
                </c:rich>
              </c:tx>
              <c:showCatName val="1"/>
              <c:showPercent val="1"/>
            </c:dLbl>
            <c:dLbl>
              <c:idx val="4"/>
              <c:layout>
                <c:manualLayout>
                  <c:x val="-1.1189384527842077E-2"/>
                  <c:y val="-0.19799582408807379"/>
                </c:manualLayout>
              </c:layout>
              <c:tx>
                <c:rich>
                  <a:bodyPr/>
                  <a:lstStyle/>
                  <a:p>
                    <a:r>
                      <a:rPr lang="ru-RU" b="1"/>
                      <a:t>Остальные налоговые доходы 1,6%
</a:t>
                    </a:r>
                  </a:p>
                </c:rich>
              </c:tx>
              <c:showCatName val="1"/>
              <c:showPercent val="1"/>
            </c:dLbl>
            <c:dLbl>
              <c:idx val="5"/>
              <c:layout>
                <c:manualLayout>
                  <c:x val="-3.7691043110629242E-2"/>
                  <c:y val="-6.9653775795508077E-2"/>
                </c:manualLayout>
              </c:layout>
              <c:tx>
                <c:rich>
                  <a:bodyPr/>
                  <a:lstStyle/>
                  <a:p>
                    <a:r>
                      <a:rPr lang="ru-RU" b="1"/>
                      <a:t>Налог на доходы   физических лиц 29,1%
</a:t>
                    </a:r>
                  </a:p>
                </c:rich>
              </c:tx>
              <c:showCatName val="1"/>
              <c:showPercent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CatName val="1"/>
            <c:showPercent val="1"/>
            <c:showLeaderLines val="1"/>
          </c:dLbls>
          <c:cat>
            <c:strRef>
              <c:f>Лист1!$A$2:$A$7</c:f>
              <c:strCache>
                <c:ptCount val="6"/>
                <c:pt idx="0">
                  <c:v>Земельный налог 41,7%</c:v>
                </c:pt>
                <c:pt idx="1">
                  <c:v>Налог на имущество 5,6%</c:v>
                </c:pt>
                <c:pt idx="2">
                  <c:v>Акцизы по подакцизным товаром 11,8%</c:v>
                </c:pt>
                <c:pt idx="3">
                  <c:v>Налог на совокупный доход 0,8%</c:v>
                </c:pt>
                <c:pt idx="4">
                  <c:v>Остальные налоговые доходы 1,6%</c:v>
                </c:pt>
                <c:pt idx="5">
                  <c:v>Налог на доходы физических лиц 29,1%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41.7</c:v>
                </c:pt>
                <c:pt idx="1">
                  <c:v>5.6</c:v>
                </c:pt>
                <c:pt idx="2">
                  <c:v>11.6</c:v>
                </c:pt>
                <c:pt idx="3">
                  <c:v>0.8</c:v>
                </c:pt>
                <c:pt idx="4">
                  <c:v>1.6</c:v>
                </c:pt>
                <c:pt idx="5">
                  <c:v>29.1</c:v>
                </c:pt>
              </c:numCache>
            </c:numRef>
          </c:val>
        </c:ser>
        <c:dLbls>
          <c:showCatName val="1"/>
          <c:showPercent val="1"/>
        </c:dLbls>
      </c:pie3DChart>
    </c:plotArea>
    <c:plotVisOnly val="1"/>
  </c:chart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0.20652</cdr:x>
      <cdr:y>0.0678</cdr:y>
    </cdr:from>
    <cdr:to>
      <cdr:x>0.33172</cdr:x>
      <cdr:y>0.15011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47800" y="304800"/>
          <a:ext cx="877702" cy="37004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200" b="1" dirty="0"/>
            <a:t>5242,6</a:t>
          </a:r>
        </a:p>
      </cdr:txBody>
    </cdr:sp>
  </cdr:relSizeAnchor>
  <cdr:relSizeAnchor xmlns:cdr="http://schemas.openxmlformats.org/drawingml/2006/chartDrawing">
    <cdr:from>
      <cdr:x>0.46739</cdr:x>
      <cdr:y>0.44068</cdr:y>
    </cdr:from>
    <cdr:to>
      <cdr:x>0.59422</cdr:x>
      <cdr:y>0.52299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276600" y="1981200"/>
          <a:ext cx="889129" cy="37004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200" b="1" dirty="0"/>
            <a:t>4478,5</a:t>
          </a:r>
        </a:p>
      </cdr:txBody>
    </cdr:sp>
  </cdr:relSizeAnchor>
  <cdr:relSizeAnchor xmlns:cdr="http://schemas.openxmlformats.org/drawingml/2006/chartDrawing">
    <cdr:from>
      <cdr:x>0.71707</cdr:x>
      <cdr:y>0.1372</cdr:y>
    </cdr:from>
    <cdr:to>
      <cdr:x>0.83415</cdr:x>
      <cdr:y>0.19817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4200525" y="428625"/>
          <a:ext cx="685800" cy="1905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0.72826</cdr:x>
      <cdr:y>0.11864</cdr:y>
    </cdr:from>
    <cdr:to>
      <cdr:x>0.85509</cdr:x>
      <cdr:y>0.19791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5105400" y="533400"/>
          <a:ext cx="889129" cy="3563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200" b="1"/>
            <a:t>5131,1</a:t>
          </a: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12/2/2015</a:t>
            </a:fld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>
                <a:solidFill>
                  <a:srgbClr val="006FC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59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12/2/2015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12/2/2015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12/2/2015</a:t>
            </a:fld>
            <a:endParaRPr lang="en-US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12/2/2015</a:t>
            </a:fld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12/2/2015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12/2/2015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12/2/2015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12/2/2015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12/2/2015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image" Target="../media/image7.png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61.png"/><Relationship Id="rId18" Type="http://schemas.openxmlformats.org/officeDocument/2006/relationships/image" Target="../media/image66.pn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12" Type="http://schemas.openxmlformats.org/officeDocument/2006/relationships/image" Target="../media/image60.png"/><Relationship Id="rId17" Type="http://schemas.openxmlformats.org/officeDocument/2006/relationships/image" Target="../media/image65.png"/><Relationship Id="rId2" Type="http://schemas.openxmlformats.org/officeDocument/2006/relationships/image" Target="../media/image50.png"/><Relationship Id="rId16" Type="http://schemas.openxmlformats.org/officeDocument/2006/relationships/image" Target="../media/image6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4.png"/><Relationship Id="rId11" Type="http://schemas.openxmlformats.org/officeDocument/2006/relationships/image" Target="../media/image59.png"/><Relationship Id="rId5" Type="http://schemas.openxmlformats.org/officeDocument/2006/relationships/image" Target="../media/image53.png"/><Relationship Id="rId15" Type="http://schemas.openxmlformats.org/officeDocument/2006/relationships/image" Target="../media/image63.png"/><Relationship Id="rId10" Type="http://schemas.openxmlformats.org/officeDocument/2006/relationships/image" Target="../media/image58.png"/><Relationship Id="rId4" Type="http://schemas.openxmlformats.org/officeDocument/2006/relationships/image" Target="../media/image52.png"/><Relationship Id="rId9" Type="http://schemas.openxmlformats.org/officeDocument/2006/relationships/image" Target="../media/image57.png"/><Relationship Id="rId14" Type="http://schemas.openxmlformats.org/officeDocument/2006/relationships/image" Target="../media/image6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848096" y="2739135"/>
            <a:ext cx="1346200" cy="943610"/>
          </a:xfrm>
          <a:custGeom>
            <a:avLst/>
            <a:gdLst/>
            <a:ahLst/>
            <a:cxnLst/>
            <a:rect l="l" t="t" r="r" b="b"/>
            <a:pathLst>
              <a:path w="1346200" h="943610">
                <a:moveTo>
                  <a:pt x="129031" y="392302"/>
                </a:moveTo>
                <a:lnTo>
                  <a:pt x="0" y="814324"/>
                </a:lnTo>
                <a:lnTo>
                  <a:pt x="422148" y="943356"/>
                </a:lnTo>
                <a:lnTo>
                  <a:pt x="348868" y="805688"/>
                </a:lnTo>
                <a:lnTo>
                  <a:pt x="867168" y="530098"/>
                </a:lnTo>
                <a:lnTo>
                  <a:pt x="202311" y="530098"/>
                </a:lnTo>
                <a:lnTo>
                  <a:pt x="129031" y="392302"/>
                </a:lnTo>
                <a:close/>
              </a:path>
              <a:path w="1346200" h="943610">
                <a:moveTo>
                  <a:pt x="1199260" y="0"/>
                </a:moveTo>
                <a:lnTo>
                  <a:pt x="202311" y="530098"/>
                </a:lnTo>
                <a:lnTo>
                  <a:pt x="867168" y="530098"/>
                </a:lnTo>
                <a:lnTo>
                  <a:pt x="1345819" y="275589"/>
                </a:lnTo>
                <a:lnTo>
                  <a:pt x="1199260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848096" y="2739135"/>
            <a:ext cx="1346200" cy="943610"/>
          </a:xfrm>
          <a:custGeom>
            <a:avLst/>
            <a:gdLst/>
            <a:ahLst/>
            <a:cxnLst/>
            <a:rect l="l" t="t" r="r" b="b"/>
            <a:pathLst>
              <a:path w="1346200" h="943610">
                <a:moveTo>
                  <a:pt x="129031" y="392302"/>
                </a:moveTo>
                <a:lnTo>
                  <a:pt x="202311" y="530098"/>
                </a:lnTo>
                <a:lnTo>
                  <a:pt x="1199260" y="0"/>
                </a:lnTo>
                <a:lnTo>
                  <a:pt x="1345819" y="275589"/>
                </a:lnTo>
                <a:lnTo>
                  <a:pt x="348868" y="805688"/>
                </a:lnTo>
                <a:lnTo>
                  <a:pt x="422148" y="943356"/>
                </a:lnTo>
                <a:lnTo>
                  <a:pt x="0" y="814324"/>
                </a:lnTo>
                <a:lnTo>
                  <a:pt x="129031" y="392302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796660" y="4450588"/>
            <a:ext cx="1322705" cy="850900"/>
          </a:xfrm>
          <a:custGeom>
            <a:avLst/>
            <a:gdLst/>
            <a:ahLst/>
            <a:cxnLst/>
            <a:rect l="l" t="t" r="r" b="b"/>
            <a:pathLst>
              <a:path w="1322704" h="850900">
                <a:moveTo>
                  <a:pt x="1047360" y="440309"/>
                </a:moveTo>
                <a:lnTo>
                  <a:pt x="231139" y="440309"/>
                </a:lnTo>
                <a:lnTo>
                  <a:pt x="1197990" y="850646"/>
                </a:lnTo>
                <a:lnTo>
                  <a:pt x="1322578" y="557149"/>
                </a:lnTo>
                <a:lnTo>
                  <a:pt x="1047360" y="440309"/>
                </a:lnTo>
                <a:close/>
              </a:path>
              <a:path w="1322704" h="850900">
                <a:moveTo>
                  <a:pt x="418084" y="0"/>
                </a:moveTo>
                <a:lnTo>
                  <a:pt x="0" y="168910"/>
                </a:lnTo>
                <a:lnTo>
                  <a:pt x="168910" y="586994"/>
                </a:lnTo>
                <a:lnTo>
                  <a:pt x="231139" y="440309"/>
                </a:lnTo>
                <a:lnTo>
                  <a:pt x="1047360" y="440309"/>
                </a:lnTo>
                <a:lnTo>
                  <a:pt x="355726" y="146685"/>
                </a:lnTo>
                <a:lnTo>
                  <a:pt x="418084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796660" y="4450588"/>
            <a:ext cx="1322705" cy="850900"/>
          </a:xfrm>
          <a:custGeom>
            <a:avLst/>
            <a:gdLst/>
            <a:ahLst/>
            <a:cxnLst/>
            <a:rect l="l" t="t" r="r" b="b"/>
            <a:pathLst>
              <a:path w="1322704" h="850900">
                <a:moveTo>
                  <a:pt x="168910" y="586994"/>
                </a:moveTo>
                <a:lnTo>
                  <a:pt x="231139" y="440309"/>
                </a:lnTo>
                <a:lnTo>
                  <a:pt x="1197990" y="850646"/>
                </a:lnTo>
                <a:lnTo>
                  <a:pt x="1322578" y="557149"/>
                </a:lnTo>
                <a:lnTo>
                  <a:pt x="355726" y="146685"/>
                </a:lnTo>
                <a:lnTo>
                  <a:pt x="418084" y="0"/>
                </a:lnTo>
                <a:lnTo>
                  <a:pt x="0" y="168910"/>
                </a:lnTo>
                <a:lnTo>
                  <a:pt x="168910" y="58699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0" y="142875"/>
            <a:ext cx="2071624" cy="16859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57162" y="2214511"/>
            <a:ext cx="2286000" cy="3929379"/>
          </a:xfrm>
          <a:custGeom>
            <a:avLst/>
            <a:gdLst/>
            <a:ahLst/>
            <a:cxnLst/>
            <a:rect l="l" t="t" r="r" b="b"/>
            <a:pathLst>
              <a:path w="2286000" h="3929379">
                <a:moveTo>
                  <a:pt x="0" y="3929126"/>
                </a:moveTo>
                <a:lnTo>
                  <a:pt x="2286000" y="3929126"/>
                </a:lnTo>
                <a:lnTo>
                  <a:pt x="2286000" y="0"/>
                </a:lnTo>
                <a:lnTo>
                  <a:pt x="0" y="0"/>
                </a:lnTo>
                <a:lnTo>
                  <a:pt x="0" y="3929126"/>
                </a:lnTo>
                <a:close/>
              </a:path>
            </a:pathLst>
          </a:custGeom>
          <a:solidFill>
            <a:srgbClr val="D03BA9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55091" y="2212848"/>
            <a:ext cx="2289048" cy="39319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57162" y="2214511"/>
            <a:ext cx="2286000" cy="3929379"/>
          </a:xfrm>
          <a:custGeom>
            <a:avLst/>
            <a:gdLst/>
            <a:ahLst/>
            <a:cxnLst/>
            <a:rect l="l" t="t" r="r" b="b"/>
            <a:pathLst>
              <a:path w="2286000" h="3929379">
                <a:moveTo>
                  <a:pt x="0" y="3929126"/>
                </a:moveTo>
                <a:lnTo>
                  <a:pt x="2286000" y="3929126"/>
                </a:lnTo>
                <a:lnTo>
                  <a:pt x="2286000" y="0"/>
                </a:lnTo>
                <a:lnTo>
                  <a:pt x="0" y="0"/>
                </a:lnTo>
                <a:lnTo>
                  <a:pt x="0" y="3929126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6579107" y="1371600"/>
            <a:ext cx="2564892" cy="296418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6786626" y="1786001"/>
            <a:ext cx="1929130" cy="2143125"/>
          </a:xfrm>
          <a:custGeom>
            <a:avLst/>
            <a:gdLst/>
            <a:ahLst/>
            <a:cxnLst/>
            <a:rect l="l" t="t" r="r" b="b"/>
            <a:pathLst>
              <a:path w="1929129" h="2143125">
                <a:moveTo>
                  <a:pt x="0" y="2143125"/>
                </a:moveTo>
                <a:lnTo>
                  <a:pt x="1928876" y="2143125"/>
                </a:lnTo>
                <a:lnTo>
                  <a:pt x="1928876" y="0"/>
                </a:lnTo>
                <a:lnTo>
                  <a:pt x="0" y="0"/>
                </a:lnTo>
                <a:lnTo>
                  <a:pt x="0" y="214312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6786626" y="1786001"/>
            <a:ext cx="1929130" cy="2143125"/>
          </a:xfrm>
          <a:custGeom>
            <a:avLst/>
            <a:gdLst/>
            <a:ahLst/>
            <a:cxnLst/>
            <a:rect l="l" t="t" r="r" b="b"/>
            <a:pathLst>
              <a:path w="1929129" h="2143125">
                <a:moveTo>
                  <a:pt x="0" y="2143125"/>
                </a:moveTo>
                <a:lnTo>
                  <a:pt x="1928876" y="2143125"/>
                </a:lnTo>
                <a:lnTo>
                  <a:pt x="1928876" y="0"/>
                </a:lnTo>
                <a:lnTo>
                  <a:pt x="0" y="0"/>
                </a:lnTo>
                <a:lnTo>
                  <a:pt x="0" y="214312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6600443" y="3874008"/>
            <a:ext cx="2543555" cy="28194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6786626" y="4214838"/>
            <a:ext cx="1929130" cy="2143125"/>
          </a:xfrm>
          <a:custGeom>
            <a:avLst/>
            <a:gdLst/>
            <a:ahLst/>
            <a:cxnLst/>
            <a:rect l="l" t="t" r="r" b="b"/>
            <a:pathLst>
              <a:path w="1929129" h="2143125">
                <a:moveTo>
                  <a:pt x="0" y="2143125"/>
                </a:moveTo>
                <a:lnTo>
                  <a:pt x="1928876" y="2143125"/>
                </a:lnTo>
                <a:lnTo>
                  <a:pt x="1928876" y="0"/>
                </a:lnTo>
                <a:lnTo>
                  <a:pt x="0" y="0"/>
                </a:lnTo>
                <a:lnTo>
                  <a:pt x="0" y="2143125"/>
                </a:lnTo>
                <a:close/>
              </a:path>
            </a:pathLst>
          </a:custGeom>
          <a:solidFill>
            <a:srgbClr val="92D050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6786626" y="4214838"/>
            <a:ext cx="1929130" cy="2143125"/>
          </a:xfrm>
          <a:custGeom>
            <a:avLst/>
            <a:gdLst/>
            <a:ahLst/>
            <a:cxnLst/>
            <a:rect l="l" t="t" r="r" b="b"/>
            <a:pathLst>
              <a:path w="1929129" h="2143125">
                <a:moveTo>
                  <a:pt x="0" y="2143125"/>
                </a:moveTo>
                <a:lnTo>
                  <a:pt x="1928876" y="2143125"/>
                </a:lnTo>
                <a:lnTo>
                  <a:pt x="1928876" y="0"/>
                </a:lnTo>
                <a:lnTo>
                  <a:pt x="0" y="0"/>
                </a:lnTo>
                <a:lnTo>
                  <a:pt x="0" y="214312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3071748" y="2500248"/>
            <a:ext cx="2858135" cy="3215005"/>
          </a:xfrm>
          <a:custGeom>
            <a:avLst/>
            <a:gdLst/>
            <a:ahLst/>
            <a:cxnLst/>
            <a:rect l="l" t="t" r="r" b="b"/>
            <a:pathLst>
              <a:path w="2858135" h="3215004">
                <a:moveTo>
                  <a:pt x="1428750" y="0"/>
                </a:moveTo>
                <a:lnTo>
                  <a:pt x="1311573" y="5328"/>
                </a:lnTo>
                <a:lnTo>
                  <a:pt x="1197005" y="21039"/>
                </a:lnTo>
                <a:lnTo>
                  <a:pt x="1085413" y="46718"/>
                </a:lnTo>
                <a:lnTo>
                  <a:pt x="977164" y="81951"/>
                </a:lnTo>
                <a:lnTo>
                  <a:pt x="872626" y="126325"/>
                </a:lnTo>
                <a:lnTo>
                  <a:pt x="772168" y="179425"/>
                </a:lnTo>
                <a:lnTo>
                  <a:pt x="676156" y="240839"/>
                </a:lnTo>
                <a:lnTo>
                  <a:pt x="584959" y="310152"/>
                </a:lnTo>
                <a:lnTo>
                  <a:pt x="498945" y="386950"/>
                </a:lnTo>
                <a:lnTo>
                  <a:pt x="418480" y="470820"/>
                </a:lnTo>
                <a:lnTo>
                  <a:pt x="343934" y="561348"/>
                </a:lnTo>
                <a:lnTo>
                  <a:pt x="275673" y="658121"/>
                </a:lnTo>
                <a:lnTo>
                  <a:pt x="214065" y="760723"/>
                </a:lnTo>
                <a:lnTo>
                  <a:pt x="159479" y="868743"/>
                </a:lnTo>
                <a:lnTo>
                  <a:pt x="112281" y="981765"/>
                </a:lnTo>
                <a:lnTo>
                  <a:pt x="72841" y="1099377"/>
                </a:lnTo>
                <a:lnTo>
                  <a:pt x="41524" y="1221163"/>
                </a:lnTo>
                <a:lnTo>
                  <a:pt x="18700" y="1346712"/>
                </a:lnTo>
                <a:lnTo>
                  <a:pt x="4736" y="1475608"/>
                </a:lnTo>
                <a:lnTo>
                  <a:pt x="0" y="1607439"/>
                </a:lnTo>
                <a:lnTo>
                  <a:pt x="4736" y="1739268"/>
                </a:lnTo>
                <a:lnTo>
                  <a:pt x="18700" y="1868162"/>
                </a:lnTo>
                <a:lnTo>
                  <a:pt x="41524" y="1993707"/>
                </a:lnTo>
                <a:lnTo>
                  <a:pt x="72841" y="2115490"/>
                </a:lnTo>
                <a:lnTo>
                  <a:pt x="112282" y="2233096"/>
                </a:lnTo>
                <a:lnTo>
                  <a:pt x="159480" y="2346112"/>
                </a:lnTo>
                <a:lnTo>
                  <a:pt x="214067" y="2454125"/>
                </a:lnTo>
                <a:lnTo>
                  <a:pt x="275675" y="2556721"/>
                </a:lnTo>
                <a:lnTo>
                  <a:pt x="343937" y="2653485"/>
                </a:lnTo>
                <a:lnTo>
                  <a:pt x="418485" y="2744006"/>
                </a:lnTo>
                <a:lnTo>
                  <a:pt x="498951" y="2827868"/>
                </a:lnTo>
                <a:lnTo>
                  <a:pt x="584967" y="2904659"/>
                </a:lnTo>
                <a:lnTo>
                  <a:pt x="676165" y="2973965"/>
                </a:lnTo>
                <a:lnTo>
                  <a:pt x="772179" y="3035372"/>
                </a:lnTo>
                <a:lnTo>
                  <a:pt x="872639" y="3088466"/>
                </a:lnTo>
                <a:lnTo>
                  <a:pt x="977179" y="3132835"/>
                </a:lnTo>
                <a:lnTo>
                  <a:pt x="1085431" y="3168064"/>
                </a:lnTo>
                <a:lnTo>
                  <a:pt x="1197028" y="3193739"/>
                </a:lnTo>
                <a:lnTo>
                  <a:pt x="1311611" y="3209448"/>
                </a:lnTo>
                <a:lnTo>
                  <a:pt x="1428877" y="3214776"/>
                </a:lnTo>
                <a:lnTo>
                  <a:pt x="1546065" y="3209446"/>
                </a:lnTo>
                <a:lnTo>
                  <a:pt x="1660634" y="3193736"/>
                </a:lnTo>
                <a:lnTo>
                  <a:pt x="1772226" y="3168060"/>
                </a:lnTo>
                <a:lnTo>
                  <a:pt x="1880474" y="3132830"/>
                </a:lnTo>
                <a:lnTo>
                  <a:pt x="1985010" y="3088461"/>
                </a:lnTo>
                <a:lnTo>
                  <a:pt x="2085467" y="3035366"/>
                </a:lnTo>
                <a:lnTo>
                  <a:pt x="2181477" y="2973959"/>
                </a:lnTo>
                <a:lnTo>
                  <a:pt x="2272673" y="2904654"/>
                </a:lnTo>
                <a:lnTo>
                  <a:pt x="2358686" y="2827863"/>
                </a:lnTo>
                <a:lnTo>
                  <a:pt x="2439150" y="2744001"/>
                </a:lnTo>
                <a:lnTo>
                  <a:pt x="2513695" y="2653481"/>
                </a:lnTo>
                <a:lnTo>
                  <a:pt x="2581955" y="2556717"/>
                </a:lnTo>
                <a:lnTo>
                  <a:pt x="2643562" y="2454122"/>
                </a:lnTo>
                <a:lnTo>
                  <a:pt x="2698148" y="2346110"/>
                </a:lnTo>
                <a:lnTo>
                  <a:pt x="2745345" y="2233094"/>
                </a:lnTo>
                <a:lnTo>
                  <a:pt x="2784786" y="2115489"/>
                </a:lnTo>
                <a:lnTo>
                  <a:pt x="2816102" y="1993707"/>
                </a:lnTo>
                <a:lnTo>
                  <a:pt x="2838926" y="1868162"/>
                </a:lnTo>
                <a:lnTo>
                  <a:pt x="2852890" y="1739268"/>
                </a:lnTo>
                <a:lnTo>
                  <a:pt x="2857627" y="1607439"/>
                </a:lnTo>
                <a:lnTo>
                  <a:pt x="2852890" y="1475608"/>
                </a:lnTo>
                <a:lnTo>
                  <a:pt x="2838926" y="1346712"/>
                </a:lnTo>
                <a:lnTo>
                  <a:pt x="2816102" y="1221163"/>
                </a:lnTo>
                <a:lnTo>
                  <a:pt x="2784785" y="1099377"/>
                </a:lnTo>
                <a:lnTo>
                  <a:pt x="2745345" y="981765"/>
                </a:lnTo>
                <a:lnTo>
                  <a:pt x="2698147" y="868743"/>
                </a:lnTo>
                <a:lnTo>
                  <a:pt x="2643561" y="760723"/>
                </a:lnTo>
                <a:lnTo>
                  <a:pt x="2581953" y="658121"/>
                </a:lnTo>
                <a:lnTo>
                  <a:pt x="2513692" y="561348"/>
                </a:lnTo>
                <a:lnTo>
                  <a:pt x="2439146" y="470820"/>
                </a:lnTo>
                <a:lnTo>
                  <a:pt x="2358681" y="386950"/>
                </a:lnTo>
                <a:lnTo>
                  <a:pt x="2272667" y="310152"/>
                </a:lnTo>
                <a:lnTo>
                  <a:pt x="2181470" y="240839"/>
                </a:lnTo>
                <a:lnTo>
                  <a:pt x="2085458" y="179425"/>
                </a:lnTo>
                <a:lnTo>
                  <a:pt x="1985000" y="126325"/>
                </a:lnTo>
                <a:lnTo>
                  <a:pt x="1880462" y="81951"/>
                </a:lnTo>
                <a:lnTo>
                  <a:pt x="1772213" y="46718"/>
                </a:lnTo>
                <a:lnTo>
                  <a:pt x="1660621" y="21039"/>
                </a:lnTo>
                <a:lnTo>
                  <a:pt x="1546053" y="5328"/>
                </a:lnTo>
                <a:lnTo>
                  <a:pt x="1428750" y="0"/>
                </a:lnTo>
                <a:close/>
              </a:path>
            </a:pathLst>
          </a:custGeom>
          <a:solidFill>
            <a:srgbClr val="E36C09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3071748" y="2500248"/>
            <a:ext cx="2858135" cy="3215005"/>
          </a:xfrm>
          <a:custGeom>
            <a:avLst/>
            <a:gdLst/>
            <a:ahLst/>
            <a:cxnLst/>
            <a:rect l="l" t="t" r="r" b="b"/>
            <a:pathLst>
              <a:path w="2858135" h="3215004">
                <a:moveTo>
                  <a:pt x="0" y="1607439"/>
                </a:moveTo>
                <a:lnTo>
                  <a:pt x="4736" y="1475608"/>
                </a:lnTo>
                <a:lnTo>
                  <a:pt x="18700" y="1346712"/>
                </a:lnTo>
                <a:lnTo>
                  <a:pt x="41524" y="1221163"/>
                </a:lnTo>
                <a:lnTo>
                  <a:pt x="72841" y="1099377"/>
                </a:lnTo>
                <a:lnTo>
                  <a:pt x="112281" y="981765"/>
                </a:lnTo>
                <a:lnTo>
                  <a:pt x="159479" y="868743"/>
                </a:lnTo>
                <a:lnTo>
                  <a:pt x="214065" y="760723"/>
                </a:lnTo>
                <a:lnTo>
                  <a:pt x="275673" y="658121"/>
                </a:lnTo>
                <a:lnTo>
                  <a:pt x="343934" y="561348"/>
                </a:lnTo>
                <a:lnTo>
                  <a:pt x="418480" y="470820"/>
                </a:lnTo>
                <a:lnTo>
                  <a:pt x="498945" y="386950"/>
                </a:lnTo>
                <a:lnTo>
                  <a:pt x="584959" y="310152"/>
                </a:lnTo>
                <a:lnTo>
                  <a:pt x="676156" y="240839"/>
                </a:lnTo>
                <a:lnTo>
                  <a:pt x="772168" y="179425"/>
                </a:lnTo>
                <a:lnTo>
                  <a:pt x="872626" y="126325"/>
                </a:lnTo>
                <a:lnTo>
                  <a:pt x="977164" y="81951"/>
                </a:lnTo>
                <a:lnTo>
                  <a:pt x="1085413" y="46718"/>
                </a:lnTo>
                <a:lnTo>
                  <a:pt x="1197005" y="21039"/>
                </a:lnTo>
                <a:lnTo>
                  <a:pt x="1311573" y="5328"/>
                </a:lnTo>
                <a:lnTo>
                  <a:pt x="1428750" y="0"/>
                </a:lnTo>
                <a:lnTo>
                  <a:pt x="1546053" y="5328"/>
                </a:lnTo>
                <a:lnTo>
                  <a:pt x="1660621" y="21039"/>
                </a:lnTo>
                <a:lnTo>
                  <a:pt x="1772213" y="46718"/>
                </a:lnTo>
                <a:lnTo>
                  <a:pt x="1880462" y="81951"/>
                </a:lnTo>
                <a:lnTo>
                  <a:pt x="1985000" y="126325"/>
                </a:lnTo>
                <a:lnTo>
                  <a:pt x="2085458" y="179425"/>
                </a:lnTo>
                <a:lnTo>
                  <a:pt x="2181470" y="240839"/>
                </a:lnTo>
                <a:lnTo>
                  <a:pt x="2272667" y="310152"/>
                </a:lnTo>
                <a:lnTo>
                  <a:pt x="2358681" y="386950"/>
                </a:lnTo>
                <a:lnTo>
                  <a:pt x="2439146" y="470820"/>
                </a:lnTo>
                <a:lnTo>
                  <a:pt x="2513692" y="561348"/>
                </a:lnTo>
                <a:lnTo>
                  <a:pt x="2581953" y="658121"/>
                </a:lnTo>
                <a:lnTo>
                  <a:pt x="2643561" y="760723"/>
                </a:lnTo>
                <a:lnTo>
                  <a:pt x="2698147" y="868743"/>
                </a:lnTo>
                <a:lnTo>
                  <a:pt x="2745345" y="981765"/>
                </a:lnTo>
                <a:lnTo>
                  <a:pt x="2784785" y="1099377"/>
                </a:lnTo>
                <a:lnTo>
                  <a:pt x="2816102" y="1221163"/>
                </a:lnTo>
                <a:lnTo>
                  <a:pt x="2838926" y="1346712"/>
                </a:lnTo>
                <a:lnTo>
                  <a:pt x="2852890" y="1475608"/>
                </a:lnTo>
                <a:lnTo>
                  <a:pt x="2857627" y="1607439"/>
                </a:lnTo>
                <a:lnTo>
                  <a:pt x="2852890" y="1739268"/>
                </a:lnTo>
                <a:lnTo>
                  <a:pt x="2838926" y="1868162"/>
                </a:lnTo>
                <a:lnTo>
                  <a:pt x="2816102" y="1993707"/>
                </a:lnTo>
                <a:lnTo>
                  <a:pt x="2784785" y="2115490"/>
                </a:lnTo>
                <a:lnTo>
                  <a:pt x="2745345" y="2233096"/>
                </a:lnTo>
                <a:lnTo>
                  <a:pt x="2698147" y="2346112"/>
                </a:lnTo>
                <a:lnTo>
                  <a:pt x="2643561" y="2454125"/>
                </a:lnTo>
                <a:lnTo>
                  <a:pt x="2581953" y="2556721"/>
                </a:lnTo>
                <a:lnTo>
                  <a:pt x="2513692" y="2653485"/>
                </a:lnTo>
                <a:lnTo>
                  <a:pt x="2439146" y="2744006"/>
                </a:lnTo>
                <a:lnTo>
                  <a:pt x="2358681" y="2827868"/>
                </a:lnTo>
                <a:lnTo>
                  <a:pt x="2272667" y="2904659"/>
                </a:lnTo>
                <a:lnTo>
                  <a:pt x="2181470" y="2973965"/>
                </a:lnTo>
                <a:lnTo>
                  <a:pt x="2085458" y="3035372"/>
                </a:lnTo>
                <a:lnTo>
                  <a:pt x="1985000" y="3088466"/>
                </a:lnTo>
                <a:lnTo>
                  <a:pt x="1880462" y="3132835"/>
                </a:lnTo>
                <a:lnTo>
                  <a:pt x="1772213" y="3168064"/>
                </a:lnTo>
                <a:lnTo>
                  <a:pt x="1660621" y="3193739"/>
                </a:lnTo>
                <a:lnTo>
                  <a:pt x="1546053" y="3209448"/>
                </a:lnTo>
                <a:lnTo>
                  <a:pt x="1428877" y="3214776"/>
                </a:lnTo>
                <a:lnTo>
                  <a:pt x="1311573" y="3209446"/>
                </a:lnTo>
                <a:lnTo>
                  <a:pt x="1197005" y="3193736"/>
                </a:lnTo>
                <a:lnTo>
                  <a:pt x="1085413" y="3168060"/>
                </a:lnTo>
                <a:lnTo>
                  <a:pt x="977164" y="3132830"/>
                </a:lnTo>
                <a:lnTo>
                  <a:pt x="872626" y="3088461"/>
                </a:lnTo>
                <a:lnTo>
                  <a:pt x="772168" y="3035366"/>
                </a:lnTo>
                <a:lnTo>
                  <a:pt x="676156" y="2973959"/>
                </a:lnTo>
                <a:lnTo>
                  <a:pt x="584959" y="2904654"/>
                </a:lnTo>
                <a:lnTo>
                  <a:pt x="498945" y="2827863"/>
                </a:lnTo>
                <a:lnTo>
                  <a:pt x="418480" y="2744001"/>
                </a:lnTo>
                <a:lnTo>
                  <a:pt x="343934" y="2653481"/>
                </a:lnTo>
                <a:lnTo>
                  <a:pt x="275673" y="2556717"/>
                </a:lnTo>
                <a:lnTo>
                  <a:pt x="214065" y="2454122"/>
                </a:lnTo>
                <a:lnTo>
                  <a:pt x="159479" y="2346110"/>
                </a:lnTo>
                <a:lnTo>
                  <a:pt x="112281" y="2233094"/>
                </a:lnTo>
                <a:lnTo>
                  <a:pt x="72841" y="2115489"/>
                </a:lnTo>
                <a:lnTo>
                  <a:pt x="41524" y="1993707"/>
                </a:lnTo>
                <a:lnTo>
                  <a:pt x="18700" y="1868162"/>
                </a:lnTo>
                <a:lnTo>
                  <a:pt x="4736" y="1739268"/>
                </a:lnTo>
                <a:lnTo>
                  <a:pt x="0" y="1607439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2643123" y="3714750"/>
            <a:ext cx="571500" cy="714375"/>
          </a:xfrm>
          <a:custGeom>
            <a:avLst/>
            <a:gdLst/>
            <a:ahLst/>
            <a:cxnLst/>
            <a:rect l="l" t="t" r="r" b="b"/>
            <a:pathLst>
              <a:path w="571500" h="714375">
                <a:moveTo>
                  <a:pt x="285750" y="0"/>
                </a:moveTo>
                <a:lnTo>
                  <a:pt x="285750" y="178562"/>
                </a:lnTo>
                <a:lnTo>
                  <a:pt x="0" y="178562"/>
                </a:lnTo>
                <a:lnTo>
                  <a:pt x="0" y="535813"/>
                </a:lnTo>
                <a:lnTo>
                  <a:pt x="285750" y="535813"/>
                </a:lnTo>
                <a:lnTo>
                  <a:pt x="285750" y="714375"/>
                </a:lnTo>
                <a:lnTo>
                  <a:pt x="571500" y="357250"/>
                </a:lnTo>
                <a:lnTo>
                  <a:pt x="285750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2643123" y="3714750"/>
            <a:ext cx="571500" cy="714375"/>
          </a:xfrm>
          <a:custGeom>
            <a:avLst/>
            <a:gdLst/>
            <a:ahLst/>
            <a:cxnLst/>
            <a:rect l="l" t="t" r="r" b="b"/>
            <a:pathLst>
              <a:path w="571500" h="714375">
                <a:moveTo>
                  <a:pt x="0" y="178562"/>
                </a:moveTo>
                <a:lnTo>
                  <a:pt x="285750" y="178562"/>
                </a:lnTo>
                <a:lnTo>
                  <a:pt x="285750" y="0"/>
                </a:lnTo>
                <a:lnTo>
                  <a:pt x="571500" y="357250"/>
                </a:lnTo>
                <a:lnTo>
                  <a:pt x="285750" y="714375"/>
                </a:lnTo>
                <a:lnTo>
                  <a:pt x="285750" y="535813"/>
                </a:lnTo>
                <a:lnTo>
                  <a:pt x="0" y="535813"/>
                </a:lnTo>
                <a:lnTo>
                  <a:pt x="0" y="178562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8" name="TextBox 47"/>
          <p:cNvSpPr txBox="1"/>
          <p:nvPr/>
        </p:nvSpPr>
        <p:spPr>
          <a:xfrm>
            <a:off x="2514600" y="533400"/>
            <a:ext cx="5257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Бюджет для граждан на 2016 год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09600" y="2819400"/>
            <a:ext cx="1905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Прогноз социально-экономического развития </a:t>
            </a:r>
            <a:r>
              <a:rPr lang="ru-RU" sz="1600" b="1" dirty="0" err="1" smtClean="0"/>
              <a:t>Синегорского</a:t>
            </a:r>
            <a:r>
              <a:rPr lang="ru-RU" sz="1600" b="1" dirty="0" smtClean="0"/>
              <a:t> сельского поселения на  2016-2018 годы</a:t>
            </a:r>
            <a:endParaRPr lang="ru-RU" sz="1600" b="1" dirty="0"/>
          </a:p>
        </p:txBody>
      </p:sp>
      <p:sp>
        <p:nvSpPr>
          <p:cNvPr id="51" name="TextBox 50"/>
          <p:cNvSpPr txBox="1"/>
          <p:nvPr/>
        </p:nvSpPr>
        <p:spPr>
          <a:xfrm>
            <a:off x="3276600" y="3352800"/>
            <a:ext cx="2362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Основа формирования проекта бюджета на 2016 год</a:t>
            </a:r>
            <a:endParaRPr lang="ru-RU" b="1" dirty="0"/>
          </a:p>
        </p:txBody>
      </p:sp>
      <p:sp>
        <p:nvSpPr>
          <p:cNvPr id="52" name="TextBox 51"/>
          <p:cNvSpPr txBox="1"/>
          <p:nvPr/>
        </p:nvSpPr>
        <p:spPr>
          <a:xfrm>
            <a:off x="6858000" y="1981200"/>
            <a:ext cx="1752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Arial Black" pitchFamily="34" charset="0"/>
              </a:rPr>
              <a:t>Основные направления бюджета и налоговой политики на   2016 – 2018 годы (Постановление     № 239 от 13.11.2015г.)</a:t>
            </a:r>
            <a:endParaRPr lang="ru-RU" sz="1200" b="1" dirty="0">
              <a:latin typeface="Arial Black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858000" y="4648200"/>
            <a:ext cx="1828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Arial Black" pitchFamily="34" charset="0"/>
              </a:rPr>
              <a:t>Муниципальные программы </a:t>
            </a:r>
            <a:r>
              <a:rPr lang="ru-RU" sz="1200" dirty="0" err="1" smtClean="0">
                <a:latin typeface="Arial Black" pitchFamily="34" charset="0"/>
              </a:rPr>
              <a:t>Синегорского</a:t>
            </a:r>
            <a:r>
              <a:rPr lang="ru-RU" sz="1200" dirty="0" smtClean="0">
                <a:latin typeface="Arial Black" pitchFamily="34" charset="0"/>
              </a:rPr>
              <a:t> сельского поселения</a:t>
            </a:r>
            <a:endParaRPr lang="ru-RU" sz="1200" dirty="0"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/>
          <p:nvPr/>
        </p:nvSpPr>
        <p:spPr>
          <a:xfrm>
            <a:off x="658368" y="1399032"/>
            <a:ext cx="2889504" cy="67208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58368" y="1970532"/>
            <a:ext cx="2889504" cy="60350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58368" y="2468879"/>
            <a:ext cx="2889504" cy="74523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658368" y="3113532"/>
            <a:ext cx="2889504" cy="81838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658368" y="3826764"/>
            <a:ext cx="2889504" cy="60350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658368" y="4325111"/>
            <a:ext cx="2889504" cy="67665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658368" y="4896611"/>
            <a:ext cx="2889504" cy="88696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658368" y="5682996"/>
            <a:ext cx="2889504" cy="60350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658368" y="6185914"/>
            <a:ext cx="2889504" cy="672083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5562600" y="5334000"/>
            <a:ext cx="2674620" cy="88239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5562600" y="4876800"/>
            <a:ext cx="2674620" cy="598932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5562600" y="4114800"/>
            <a:ext cx="2674620" cy="886968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5562600" y="3429000"/>
            <a:ext cx="2674620" cy="745236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5562600" y="2438400"/>
            <a:ext cx="2674620" cy="1101852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5562600" y="1752600"/>
            <a:ext cx="2674620" cy="818388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5562600" y="1066800"/>
            <a:ext cx="2674620" cy="745236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dirty="0"/>
          </a:p>
        </p:txBody>
      </p:sp>
      <p:sp>
        <p:nvSpPr>
          <p:cNvPr id="63" name="object 59"/>
          <p:cNvSpPr/>
          <p:nvPr/>
        </p:nvSpPr>
        <p:spPr>
          <a:xfrm>
            <a:off x="5562600" y="6112764"/>
            <a:ext cx="2674620" cy="745236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5" name="TextBox 64"/>
          <p:cNvSpPr txBox="1"/>
          <p:nvPr/>
        </p:nvSpPr>
        <p:spPr>
          <a:xfrm>
            <a:off x="381000" y="0"/>
            <a:ext cx="8458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Основные параметры местного бюджета</a:t>
            </a:r>
          </a:p>
          <a:p>
            <a:r>
              <a:rPr lang="ru-RU" dirty="0" smtClean="0"/>
              <a:t>    </a:t>
            </a:r>
            <a:r>
              <a:rPr lang="ru-RU" b="1" dirty="0" smtClean="0"/>
              <a:t>Доходы                                                                        Расходы</a:t>
            </a:r>
          </a:p>
          <a:p>
            <a:r>
              <a:rPr lang="ru-RU" dirty="0" smtClean="0"/>
              <a:t>   51899,6                                                                           51949,6            </a:t>
            </a:r>
            <a:r>
              <a:rPr lang="ru-RU" sz="1600" b="1" dirty="0" smtClean="0"/>
              <a:t>тыс.руб.</a:t>
            </a:r>
            <a:endParaRPr lang="ru-RU" sz="1600" b="1" dirty="0"/>
          </a:p>
        </p:txBody>
      </p:sp>
      <p:sp>
        <p:nvSpPr>
          <p:cNvPr id="66" name="TextBox 65"/>
          <p:cNvSpPr txBox="1"/>
          <p:nvPr/>
        </p:nvSpPr>
        <p:spPr>
          <a:xfrm>
            <a:off x="762000" y="1447800"/>
            <a:ext cx="259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Налог на доходы физических лиц 1492,0</a:t>
            </a:r>
            <a:endParaRPr lang="ru-RU" sz="1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762000" y="1981200"/>
            <a:ext cx="2667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Акцизы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607,8</a:t>
            </a:r>
            <a:endParaRPr lang="ru-RU" sz="1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914400" y="2514600"/>
            <a:ext cx="243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Налоги на совокупный доход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40,0</a:t>
            </a:r>
            <a:endParaRPr lang="ru-RU" sz="1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838200" y="3200400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Налог на имущество физических лиц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285,3</a:t>
            </a:r>
            <a:endParaRPr lang="ru-RU" sz="1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914400" y="3886200"/>
            <a:ext cx="2514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Земельный налог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2139,6</a:t>
            </a:r>
            <a:endParaRPr lang="ru-RU" sz="1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838200" y="4419600"/>
            <a:ext cx="2514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Государственная пошлина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83,6</a:t>
            </a:r>
            <a:endParaRPr lang="ru-RU" sz="1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838200" y="5029200"/>
            <a:ext cx="251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Доходы от использования имущества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424,3</a:t>
            </a:r>
            <a:endParaRPr lang="ru-RU" sz="1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838200" y="5715000"/>
            <a:ext cx="2514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Штрафы, санкции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58,5</a:t>
            </a:r>
            <a:endParaRPr lang="ru-RU" sz="1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762000" y="6324600"/>
            <a:ext cx="2667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Безвозмездные поступления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46768,5</a:t>
            </a:r>
            <a:endParaRPr lang="ru-RU" sz="1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5715000" y="1143000"/>
            <a:ext cx="228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Общегосударственные вопросы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6765,3</a:t>
            </a:r>
            <a:endParaRPr lang="ru-RU" sz="1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715000" y="1981200"/>
            <a:ext cx="243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Национальная оборона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174,8</a:t>
            </a:r>
            <a:endParaRPr lang="ru-RU" sz="1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867400" y="2590800"/>
            <a:ext cx="2209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Национальная безопасность и правоохранительная деятельность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504,9</a:t>
            </a:r>
            <a:endParaRPr lang="ru-RU" sz="1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791200" y="3581400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Дорожный фонд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1312,0</a:t>
            </a:r>
            <a:endParaRPr lang="ru-RU" sz="1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791200" y="4191000"/>
            <a:ext cx="228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Жилищно-коммунальное хозяйство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34245,1</a:t>
            </a:r>
            <a:endParaRPr lang="ru-RU" sz="1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867400" y="4953000"/>
            <a:ext cx="228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Культура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8201,4</a:t>
            </a:r>
            <a:endParaRPr lang="ru-RU" sz="1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715000" y="5486400"/>
            <a:ext cx="236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Социальная политика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723,1</a:t>
            </a:r>
            <a:endParaRPr lang="ru-RU" sz="1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638800" y="6211669"/>
            <a:ext cx="266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Физическая культура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спорт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23,0</a:t>
            </a:r>
            <a:endParaRPr lang="ru-RU" sz="1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274700"/>
            <a:ext cx="8229600" cy="1143000"/>
          </a:xfrm>
          <a:custGeom>
            <a:avLst/>
            <a:gdLst/>
            <a:ahLst/>
            <a:cxnLst/>
            <a:rect l="l" t="t" r="r" b="b"/>
            <a:pathLst>
              <a:path w="8229600" h="1143000">
                <a:moveTo>
                  <a:pt x="0" y="1143000"/>
                </a:moveTo>
                <a:lnTo>
                  <a:pt x="8229600" y="1143000"/>
                </a:lnTo>
                <a:lnTo>
                  <a:pt x="8229600" y="0"/>
                </a:lnTo>
                <a:lnTo>
                  <a:pt x="0" y="0"/>
                </a:lnTo>
                <a:lnTo>
                  <a:pt x="0" y="1143000"/>
                </a:lnTo>
                <a:close/>
              </a:path>
            </a:pathLst>
          </a:custGeom>
          <a:solidFill>
            <a:srgbClr val="DCE6F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833627" y="473963"/>
            <a:ext cx="7510272" cy="6598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1143000" y="1524000"/>
          <a:ext cx="7010400" cy="4495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2"/>
            <a:ext cx="9144000" cy="1000125"/>
          </a:xfrm>
          <a:custGeom>
            <a:avLst/>
            <a:gdLst/>
            <a:ahLst/>
            <a:cxnLst/>
            <a:rect l="l" t="t" r="r" b="b"/>
            <a:pathLst>
              <a:path w="9144000" h="1000125">
                <a:moveTo>
                  <a:pt x="0" y="1000112"/>
                </a:moveTo>
                <a:lnTo>
                  <a:pt x="9144000" y="1000112"/>
                </a:lnTo>
                <a:lnTo>
                  <a:pt x="9144000" y="0"/>
                </a:lnTo>
                <a:lnTo>
                  <a:pt x="0" y="0"/>
                </a:lnTo>
                <a:lnTo>
                  <a:pt x="0" y="1000112"/>
                </a:lnTo>
                <a:close/>
              </a:path>
            </a:pathLst>
          </a:custGeom>
          <a:solidFill>
            <a:srgbClr val="94B3D6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350263" y="126492"/>
            <a:ext cx="6476999" cy="6598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graphicFrame>
        <p:nvGraphicFramePr>
          <p:cNvPr id="38" name="Диаграмма 37"/>
          <p:cNvGraphicFramePr/>
          <p:nvPr/>
        </p:nvGraphicFramePr>
        <p:xfrm>
          <a:off x="376237" y="1519237"/>
          <a:ext cx="8391525" cy="4424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67894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2800" spc="-20" dirty="0">
                <a:solidFill>
                  <a:srgbClr val="4F6128"/>
                </a:solidFill>
                <a:latin typeface="Times New Roman"/>
                <a:cs typeface="Times New Roman"/>
              </a:rPr>
              <a:t>Ди</a:t>
            </a:r>
            <a:r>
              <a:rPr sz="2800" spc="-30" dirty="0">
                <a:solidFill>
                  <a:srgbClr val="4F6128"/>
                </a:solidFill>
                <a:latin typeface="Times New Roman"/>
                <a:cs typeface="Times New Roman"/>
              </a:rPr>
              <a:t>н</a:t>
            </a:r>
            <a:r>
              <a:rPr sz="2800" spc="-15" dirty="0">
                <a:solidFill>
                  <a:srgbClr val="4F6128"/>
                </a:solidFill>
                <a:latin typeface="Times New Roman"/>
                <a:cs typeface="Times New Roman"/>
              </a:rPr>
              <a:t>ам</a:t>
            </a:r>
            <a:r>
              <a:rPr sz="2800" spc="-20" dirty="0">
                <a:solidFill>
                  <a:srgbClr val="4F6128"/>
                </a:solidFill>
                <a:latin typeface="Times New Roman"/>
                <a:cs typeface="Times New Roman"/>
              </a:rPr>
              <a:t>и</a:t>
            </a:r>
            <a:r>
              <a:rPr sz="2800" spc="-75" dirty="0">
                <a:solidFill>
                  <a:srgbClr val="4F6128"/>
                </a:solidFill>
                <a:latin typeface="Times New Roman"/>
                <a:cs typeface="Times New Roman"/>
              </a:rPr>
              <a:t>к</a:t>
            </a:r>
            <a:r>
              <a:rPr sz="2800" spc="-15" dirty="0">
                <a:solidFill>
                  <a:srgbClr val="4F6128"/>
                </a:solidFill>
                <a:latin typeface="Times New Roman"/>
                <a:cs typeface="Times New Roman"/>
              </a:rPr>
              <a:t>а</a:t>
            </a:r>
            <a:r>
              <a:rPr sz="2800" spc="10" dirty="0">
                <a:solidFill>
                  <a:srgbClr val="4F6128"/>
                </a:solidFill>
                <a:latin typeface="Times New Roman"/>
                <a:cs typeface="Times New Roman"/>
              </a:rPr>
              <a:t> </a:t>
            </a:r>
            <a:r>
              <a:rPr sz="2800" spc="-15" dirty="0">
                <a:solidFill>
                  <a:srgbClr val="4F6128"/>
                </a:solidFill>
                <a:latin typeface="Times New Roman"/>
                <a:cs typeface="Times New Roman"/>
              </a:rPr>
              <a:t>пос</a:t>
            </a:r>
            <a:r>
              <a:rPr sz="2800" spc="-60" dirty="0">
                <a:solidFill>
                  <a:srgbClr val="4F6128"/>
                </a:solidFill>
                <a:latin typeface="Times New Roman"/>
                <a:cs typeface="Times New Roman"/>
              </a:rPr>
              <a:t>т</a:t>
            </a:r>
            <a:r>
              <a:rPr sz="2800" spc="-20" dirty="0">
                <a:solidFill>
                  <a:srgbClr val="4F6128"/>
                </a:solidFill>
                <a:latin typeface="Times New Roman"/>
                <a:cs typeface="Times New Roman"/>
              </a:rPr>
              <a:t>уплений</a:t>
            </a:r>
            <a:r>
              <a:rPr sz="2800" spc="20" dirty="0">
                <a:solidFill>
                  <a:srgbClr val="4F6128"/>
                </a:solidFill>
                <a:latin typeface="Times New Roman"/>
                <a:cs typeface="Times New Roman"/>
              </a:rPr>
              <a:t> </a:t>
            </a:r>
            <a:r>
              <a:rPr sz="2800" spc="-20" dirty="0">
                <a:solidFill>
                  <a:srgbClr val="4F6128"/>
                </a:solidFill>
                <a:latin typeface="Times New Roman"/>
                <a:cs typeface="Times New Roman"/>
              </a:rPr>
              <a:t>н</a:t>
            </a:r>
            <a:r>
              <a:rPr sz="2800" spc="10" dirty="0">
                <a:solidFill>
                  <a:srgbClr val="4F6128"/>
                </a:solidFill>
                <a:latin typeface="Times New Roman"/>
                <a:cs typeface="Times New Roman"/>
              </a:rPr>
              <a:t>а</a:t>
            </a:r>
            <a:r>
              <a:rPr sz="2800" spc="-20" dirty="0">
                <a:solidFill>
                  <a:srgbClr val="4F6128"/>
                </a:solidFill>
                <a:latin typeface="Times New Roman"/>
                <a:cs typeface="Times New Roman"/>
              </a:rPr>
              <a:t>л</a:t>
            </a:r>
            <a:r>
              <a:rPr sz="2800" spc="-10" dirty="0">
                <a:solidFill>
                  <a:srgbClr val="4F6128"/>
                </a:solidFill>
                <a:latin typeface="Times New Roman"/>
                <a:cs typeface="Times New Roman"/>
              </a:rPr>
              <a:t>о</a:t>
            </a:r>
            <a:r>
              <a:rPr sz="2800" spc="-15" dirty="0">
                <a:solidFill>
                  <a:srgbClr val="4F6128"/>
                </a:solidFill>
                <a:latin typeface="Times New Roman"/>
                <a:cs typeface="Times New Roman"/>
              </a:rPr>
              <a:t>га</a:t>
            </a:r>
            <a:r>
              <a:rPr sz="2800" dirty="0">
                <a:solidFill>
                  <a:srgbClr val="4F6128"/>
                </a:solidFill>
                <a:latin typeface="Times New Roman"/>
                <a:cs typeface="Times New Roman"/>
              </a:rPr>
              <a:t> </a:t>
            </a:r>
            <a:r>
              <a:rPr sz="2800" spc="-15" dirty="0">
                <a:solidFill>
                  <a:srgbClr val="4F6128"/>
                </a:solidFill>
                <a:latin typeface="Times New Roman"/>
                <a:cs typeface="Times New Roman"/>
              </a:rPr>
              <a:t>на</a:t>
            </a:r>
            <a:r>
              <a:rPr sz="2800" dirty="0">
                <a:solidFill>
                  <a:srgbClr val="4F6128"/>
                </a:solidFill>
                <a:latin typeface="Times New Roman"/>
                <a:cs typeface="Times New Roman"/>
              </a:rPr>
              <a:t> </a:t>
            </a:r>
            <a:r>
              <a:rPr sz="2800" spc="-15" dirty="0">
                <a:solidFill>
                  <a:srgbClr val="4F6128"/>
                </a:solidFill>
                <a:latin typeface="Times New Roman"/>
                <a:cs typeface="Times New Roman"/>
              </a:rPr>
              <a:t>д</a:t>
            </a:r>
            <a:r>
              <a:rPr sz="2800" spc="-80" dirty="0">
                <a:solidFill>
                  <a:srgbClr val="4F6128"/>
                </a:solidFill>
                <a:latin typeface="Times New Roman"/>
                <a:cs typeface="Times New Roman"/>
              </a:rPr>
              <a:t>о</a:t>
            </a:r>
            <a:r>
              <a:rPr sz="2800" spc="-120" dirty="0">
                <a:solidFill>
                  <a:srgbClr val="4F6128"/>
                </a:solidFill>
                <a:latin typeface="Times New Roman"/>
                <a:cs typeface="Times New Roman"/>
              </a:rPr>
              <a:t>х</a:t>
            </a:r>
            <a:r>
              <a:rPr sz="2800" spc="-95" dirty="0">
                <a:solidFill>
                  <a:srgbClr val="4F6128"/>
                </a:solidFill>
                <a:latin typeface="Times New Roman"/>
                <a:cs typeface="Times New Roman"/>
              </a:rPr>
              <a:t>о</a:t>
            </a:r>
            <a:r>
              <a:rPr sz="2800" spc="-20" dirty="0">
                <a:solidFill>
                  <a:srgbClr val="4F6128"/>
                </a:solidFill>
                <a:latin typeface="Times New Roman"/>
                <a:cs typeface="Times New Roman"/>
              </a:rPr>
              <a:t>ды</a:t>
            </a:r>
            <a:r>
              <a:rPr sz="2800" spc="-15" dirty="0">
                <a:solidFill>
                  <a:srgbClr val="4F6128"/>
                </a:solidFill>
                <a:latin typeface="Times New Roman"/>
                <a:cs typeface="Times New Roman"/>
              </a:rPr>
              <a:t> </a:t>
            </a:r>
            <a:r>
              <a:rPr sz="2800" spc="-20" dirty="0">
                <a:solidFill>
                  <a:srgbClr val="4F6128"/>
                </a:solidFill>
                <a:latin typeface="Times New Roman"/>
                <a:cs typeface="Times New Roman"/>
              </a:rPr>
              <a:t>физи</a:t>
            </a:r>
            <a:r>
              <a:rPr sz="2800" spc="-30" dirty="0">
                <a:solidFill>
                  <a:srgbClr val="4F6128"/>
                </a:solidFill>
                <a:latin typeface="Times New Roman"/>
                <a:cs typeface="Times New Roman"/>
              </a:rPr>
              <a:t>ч</a:t>
            </a:r>
            <a:r>
              <a:rPr sz="2800" spc="10" dirty="0">
                <a:solidFill>
                  <a:srgbClr val="4F6128"/>
                </a:solidFill>
                <a:latin typeface="Times New Roman"/>
                <a:cs typeface="Times New Roman"/>
              </a:rPr>
              <a:t>е</a:t>
            </a:r>
            <a:r>
              <a:rPr sz="2800" spc="-15" dirty="0">
                <a:solidFill>
                  <a:srgbClr val="4F6128"/>
                </a:solidFill>
                <a:latin typeface="Times New Roman"/>
                <a:cs typeface="Times New Roman"/>
              </a:rPr>
              <a:t>ск</a:t>
            </a:r>
            <a:r>
              <a:rPr sz="2800" spc="-35" dirty="0">
                <a:solidFill>
                  <a:srgbClr val="4F6128"/>
                </a:solidFill>
                <a:latin typeface="Times New Roman"/>
                <a:cs typeface="Times New Roman"/>
              </a:rPr>
              <a:t>и</a:t>
            </a:r>
            <a:r>
              <a:rPr sz="2800" spc="-15" dirty="0">
                <a:solidFill>
                  <a:srgbClr val="4F6128"/>
                </a:solidFill>
                <a:latin typeface="Times New Roman"/>
                <a:cs typeface="Times New Roman"/>
              </a:rPr>
              <a:t>х</a:t>
            </a:r>
            <a:endParaRPr sz="28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2800" spc="-20" dirty="0">
                <a:solidFill>
                  <a:srgbClr val="4F6128"/>
                </a:solidFill>
                <a:latin typeface="Times New Roman"/>
                <a:cs typeface="Times New Roman"/>
              </a:rPr>
              <a:t>лиц</a:t>
            </a:r>
            <a:r>
              <a:rPr sz="2800" spc="-10" dirty="0">
                <a:solidFill>
                  <a:srgbClr val="4F6128"/>
                </a:solidFill>
                <a:latin typeface="Times New Roman"/>
                <a:cs typeface="Times New Roman"/>
              </a:rPr>
              <a:t> </a:t>
            </a:r>
            <a:r>
              <a:rPr sz="2800" spc="-20" dirty="0">
                <a:solidFill>
                  <a:srgbClr val="4F6128"/>
                </a:solidFill>
                <a:latin typeface="Times New Roman"/>
                <a:cs typeface="Times New Roman"/>
              </a:rPr>
              <a:t>в</a:t>
            </a:r>
            <a:r>
              <a:rPr sz="2800" spc="5" dirty="0">
                <a:solidFill>
                  <a:srgbClr val="4F6128"/>
                </a:solidFill>
                <a:latin typeface="Times New Roman"/>
                <a:cs typeface="Times New Roman"/>
              </a:rPr>
              <a:t> </a:t>
            </a:r>
            <a:r>
              <a:rPr sz="2800" spc="-20" dirty="0">
                <a:solidFill>
                  <a:srgbClr val="4F6128"/>
                </a:solidFill>
                <a:latin typeface="Times New Roman"/>
                <a:cs typeface="Times New Roman"/>
              </a:rPr>
              <a:t>м</a:t>
            </a:r>
            <a:r>
              <a:rPr sz="2800" spc="10" dirty="0">
                <a:solidFill>
                  <a:srgbClr val="4F6128"/>
                </a:solidFill>
                <a:latin typeface="Times New Roman"/>
                <a:cs typeface="Times New Roman"/>
              </a:rPr>
              <a:t>е</a:t>
            </a:r>
            <a:r>
              <a:rPr sz="2800" spc="-15" dirty="0">
                <a:solidFill>
                  <a:srgbClr val="4F6128"/>
                </a:solidFill>
                <a:latin typeface="Times New Roman"/>
                <a:cs typeface="Times New Roman"/>
              </a:rPr>
              <a:t>с</a:t>
            </a:r>
            <a:r>
              <a:rPr sz="2800" spc="-30" dirty="0">
                <a:solidFill>
                  <a:srgbClr val="4F6128"/>
                </a:solidFill>
                <a:latin typeface="Times New Roman"/>
                <a:cs typeface="Times New Roman"/>
              </a:rPr>
              <a:t>т</a:t>
            </a:r>
            <a:r>
              <a:rPr sz="2800" spc="-20" dirty="0">
                <a:solidFill>
                  <a:srgbClr val="4F6128"/>
                </a:solidFill>
                <a:latin typeface="Times New Roman"/>
                <a:cs typeface="Times New Roman"/>
              </a:rPr>
              <a:t>ный</a:t>
            </a:r>
            <a:r>
              <a:rPr sz="2800" spc="5" dirty="0">
                <a:solidFill>
                  <a:srgbClr val="4F6128"/>
                </a:solidFill>
                <a:latin typeface="Times New Roman"/>
                <a:cs typeface="Times New Roman"/>
              </a:rPr>
              <a:t> </a:t>
            </a:r>
            <a:r>
              <a:rPr sz="2800" spc="-15" dirty="0">
                <a:solidFill>
                  <a:srgbClr val="4F6128"/>
                </a:solidFill>
                <a:latin typeface="Times New Roman"/>
                <a:cs typeface="Times New Roman"/>
              </a:rPr>
              <a:t>б</a:t>
            </a:r>
            <a:r>
              <a:rPr sz="2800" spc="-180" dirty="0">
                <a:solidFill>
                  <a:srgbClr val="4F6128"/>
                </a:solidFill>
                <a:latin typeface="Times New Roman"/>
                <a:cs typeface="Times New Roman"/>
              </a:rPr>
              <a:t>ю</a:t>
            </a:r>
            <a:r>
              <a:rPr sz="2800" spc="-15" dirty="0">
                <a:solidFill>
                  <a:srgbClr val="4F6128"/>
                </a:solidFill>
                <a:latin typeface="Times New Roman"/>
                <a:cs typeface="Times New Roman"/>
              </a:rPr>
              <a:t>д</a:t>
            </a:r>
            <a:r>
              <a:rPr sz="2800" spc="-65" dirty="0">
                <a:solidFill>
                  <a:srgbClr val="4F6128"/>
                </a:solidFill>
                <a:latin typeface="Times New Roman"/>
                <a:cs typeface="Times New Roman"/>
              </a:rPr>
              <a:t>ж</a:t>
            </a:r>
            <a:r>
              <a:rPr sz="2800" spc="-15" dirty="0">
                <a:solidFill>
                  <a:srgbClr val="4F6128"/>
                </a:solidFill>
                <a:latin typeface="Times New Roman"/>
                <a:cs typeface="Times New Roman"/>
              </a:rPr>
              <a:t>ет (в</a:t>
            </a:r>
            <a:r>
              <a:rPr sz="2800" spc="5" dirty="0">
                <a:solidFill>
                  <a:srgbClr val="4F6128"/>
                </a:solidFill>
                <a:latin typeface="Times New Roman"/>
                <a:cs typeface="Times New Roman"/>
              </a:rPr>
              <a:t> </a:t>
            </a:r>
            <a:r>
              <a:rPr sz="2800" spc="-20" dirty="0">
                <a:solidFill>
                  <a:srgbClr val="4F6128"/>
                </a:solidFill>
                <a:latin typeface="Times New Roman"/>
                <a:cs typeface="Times New Roman"/>
              </a:rPr>
              <a:t>ты</a:t>
            </a:r>
            <a:r>
              <a:rPr sz="2800" spc="-30" dirty="0">
                <a:solidFill>
                  <a:srgbClr val="4F6128"/>
                </a:solidFill>
                <a:latin typeface="Times New Roman"/>
                <a:cs typeface="Times New Roman"/>
              </a:rPr>
              <a:t>с</a:t>
            </a:r>
            <a:r>
              <a:rPr sz="2800" spc="-10" dirty="0">
                <a:solidFill>
                  <a:srgbClr val="4F6128"/>
                </a:solidFill>
                <a:latin typeface="Times New Roman"/>
                <a:cs typeface="Times New Roman"/>
              </a:rPr>
              <a:t>.</a:t>
            </a:r>
            <a:r>
              <a:rPr sz="2800" spc="-5" dirty="0">
                <a:solidFill>
                  <a:srgbClr val="4F6128"/>
                </a:solidFill>
                <a:latin typeface="Times New Roman"/>
                <a:cs typeface="Times New Roman"/>
              </a:rPr>
              <a:t> </a:t>
            </a:r>
            <a:r>
              <a:rPr sz="2800" spc="-50" dirty="0">
                <a:solidFill>
                  <a:srgbClr val="4F6128"/>
                </a:solidFill>
                <a:latin typeface="Times New Roman"/>
                <a:cs typeface="Times New Roman"/>
              </a:rPr>
              <a:t>ру</a:t>
            </a:r>
            <a:r>
              <a:rPr sz="2800" spc="-85" dirty="0">
                <a:solidFill>
                  <a:srgbClr val="4F6128"/>
                </a:solidFill>
                <a:latin typeface="Times New Roman"/>
                <a:cs typeface="Times New Roman"/>
              </a:rPr>
              <a:t>б</a:t>
            </a:r>
            <a:r>
              <a:rPr sz="2800" spc="-15" dirty="0">
                <a:solidFill>
                  <a:srgbClr val="4F6128"/>
                </a:solidFill>
                <a:latin typeface="Times New Roman"/>
                <a:cs typeface="Times New Roman"/>
              </a:rPr>
              <a:t>лей)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39700" y="1139786"/>
            <a:ext cx="8864600" cy="5364480"/>
          </a:xfrm>
          <a:custGeom>
            <a:avLst/>
            <a:gdLst/>
            <a:ahLst/>
            <a:cxnLst/>
            <a:rect l="l" t="t" r="r" b="b"/>
            <a:pathLst>
              <a:path w="8864600" h="5364480">
                <a:moveTo>
                  <a:pt x="0" y="5364226"/>
                </a:moveTo>
                <a:lnTo>
                  <a:pt x="8864600" y="5364226"/>
                </a:lnTo>
                <a:lnTo>
                  <a:pt x="8864600" y="0"/>
                </a:lnTo>
                <a:lnTo>
                  <a:pt x="0" y="0"/>
                </a:lnTo>
                <a:lnTo>
                  <a:pt x="0" y="5364226"/>
                </a:lnTo>
                <a:close/>
              </a:path>
            </a:pathLst>
          </a:custGeom>
          <a:solidFill>
            <a:srgbClr val="C3D59B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68680" y="1201280"/>
            <a:ext cx="8078724" cy="46451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21436" y="5823203"/>
            <a:ext cx="73025" cy="0"/>
          </a:xfrm>
          <a:custGeom>
            <a:avLst/>
            <a:gdLst/>
            <a:ahLst/>
            <a:cxnLst/>
            <a:rect l="l" t="t" r="r" b="b"/>
            <a:pathLst>
              <a:path w="73025">
                <a:moveTo>
                  <a:pt x="72961" y="0"/>
                </a:moveTo>
                <a:lnTo>
                  <a:pt x="0" y="0"/>
                </a:lnTo>
              </a:path>
            </a:pathLst>
          </a:custGeom>
          <a:ln w="9525">
            <a:solidFill>
              <a:srgbClr val="858585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21436" y="5082921"/>
            <a:ext cx="73025" cy="0"/>
          </a:xfrm>
          <a:custGeom>
            <a:avLst/>
            <a:gdLst/>
            <a:ahLst/>
            <a:cxnLst/>
            <a:rect l="l" t="t" r="r" b="b"/>
            <a:pathLst>
              <a:path w="73025">
                <a:moveTo>
                  <a:pt x="72961" y="0"/>
                </a:moveTo>
                <a:lnTo>
                  <a:pt x="0" y="0"/>
                </a:lnTo>
              </a:path>
            </a:pathLst>
          </a:custGeom>
          <a:ln w="9525">
            <a:solidFill>
              <a:srgbClr val="858585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21436" y="4343780"/>
            <a:ext cx="73025" cy="0"/>
          </a:xfrm>
          <a:custGeom>
            <a:avLst/>
            <a:gdLst/>
            <a:ahLst/>
            <a:cxnLst/>
            <a:rect l="l" t="t" r="r" b="b"/>
            <a:pathLst>
              <a:path w="73025">
                <a:moveTo>
                  <a:pt x="72961" y="0"/>
                </a:moveTo>
                <a:lnTo>
                  <a:pt x="0" y="0"/>
                </a:lnTo>
              </a:path>
            </a:pathLst>
          </a:custGeom>
          <a:ln w="9525">
            <a:solidFill>
              <a:srgbClr val="858585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21436" y="3604640"/>
            <a:ext cx="73025" cy="0"/>
          </a:xfrm>
          <a:custGeom>
            <a:avLst/>
            <a:gdLst/>
            <a:ahLst/>
            <a:cxnLst/>
            <a:rect l="l" t="t" r="r" b="b"/>
            <a:pathLst>
              <a:path w="73025">
                <a:moveTo>
                  <a:pt x="72961" y="0"/>
                </a:moveTo>
                <a:lnTo>
                  <a:pt x="0" y="0"/>
                </a:lnTo>
              </a:path>
            </a:pathLst>
          </a:custGeom>
          <a:ln w="9525">
            <a:solidFill>
              <a:srgbClr val="858585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21436" y="2863976"/>
            <a:ext cx="73025" cy="0"/>
          </a:xfrm>
          <a:custGeom>
            <a:avLst/>
            <a:gdLst/>
            <a:ahLst/>
            <a:cxnLst/>
            <a:rect l="l" t="t" r="r" b="b"/>
            <a:pathLst>
              <a:path w="73025">
                <a:moveTo>
                  <a:pt x="72961" y="0"/>
                </a:moveTo>
                <a:lnTo>
                  <a:pt x="0" y="0"/>
                </a:lnTo>
              </a:path>
            </a:pathLst>
          </a:custGeom>
          <a:ln w="9525">
            <a:solidFill>
              <a:srgbClr val="858585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21436" y="2124836"/>
            <a:ext cx="73025" cy="0"/>
          </a:xfrm>
          <a:custGeom>
            <a:avLst/>
            <a:gdLst/>
            <a:ahLst/>
            <a:cxnLst/>
            <a:rect l="l" t="t" r="r" b="b"/>
            <a:pathLst>
              <a:path w="73025">
                <a:moveTo>
                  <a:pt x="72961" y="0"/>
                </a:moveTo>
                <a:lnTo>
                  <a:pt x="0" y="0"/>
                </a:lnTo>
              </a:path>
            </a:pathLst>
          </a:custGeom>
          <a:ln w="9525">
            <a:solidFill>
              <a:srgbClr val="858585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21436" y="1385697"/>
            <a:ext cx="73025" cy="0"/>
          </a:xfrm>
          <a:custGeom>
            <a:avLst/>
            <a:gdLst/>
            <a:ahLst/>
            <a:cxnLst/>
            <a:rect l="l" t="t" r="r" b="b"/>
            <a:pathLst>
              <a:path w="73025">
                <a:moveTo>
                  <a:pt x="72961" y="0"/>
                </a:moveTo>
                <a:lnTo>
                  <a:pt x="0" y="0"/>
                </a:lnTo>
              </a:path>
            </a:pathLst>
          </a:custGeom>
          <a:ln w="9525">
            <a:solidFill>
              <a:srgbClr val="858585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19100" y="5608320"/>
            <a:ext cx="434340" cy="38709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552704" y="5674156"/>
            <a:ext cx="141605" cy="298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b="1" spc="-10" dirty="0">
                <a:solidFill>
                  <a:srgbClr val="C00000"/>
                </a:solidFill>
                <a:latin typeface="Calibri"/>
                <a:cs typeface="Calibri"/>
              </a:rPr>
              <a:t>0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187452" y="4869179"/>
            <a:ext cx="665988" cy="38709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321056" y="4934457"/>
            <a:ext cx="373380" cy="298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b="1" spc="-15" dirty="0">
                <a:solidFill>
                  <a:srgbClr val="C00000"/>
                </a:solidFill>
                <a:latin typeface="Calibri"/>
                <a:cs typeface="Calibri"/>
              </a:rPr>
              <a:t>500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71627" y="4128515"/>
            <a:ext cx="781812" cy="38709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205231" y="4194302"/>
            <a:ext cx="488950" cy="298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b="1" spc="-15" dirty="0">
                <a:solidFill>
                  <a:srgbClr val="C00000"/>
                </a:solidFill>
                <a:latin typeface="Calibri"/>
                <a:cs typeface="Calibri"/>
              </a:rPr>
              <a:t>1000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1627" y="3389376"/>
            <a:ext cx="781812" cy="38709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205231" y="3454654"/>
            <a:ext cx="488950" cy="298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b="1" spc="-15" dirty="0">
                <a:solidFill>
                  <a:srgbClr val="C00000"/>
                </a:solidFill>
                <a:latin typeface="Calibri"/>
                <a:cs typeface="Calibri"/>
              </a:rPr>
              <a:t>1500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71627" y="2648711"/>
            <a:ext cx="781812" cy="38709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205231" y="2714878"/>
            <a:ext cx="488950" cy="2990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b="1" spc="-5" dirty="0">
                <a:solidFill>
                  <a:srgbClr val="C00000"/>
                </a:solidFill>
                <a:latin typeface="Calibri"/>
                <a:cs typeface="Calibri"/>
              </a:rPr>
              <a:t>2000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71627" y="1909572"/>
            <a:ext cx="781812" cy="38709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205231" y="1974850"/>
            <a:ext cx="488950" cy="298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b="1" spc="-15" dirty="0">
                <a:solidFill>
                  <a:srgbClr val="C00000"/>
                </a:solidFill>
                <a:latin typeface="Calibri"/>
                <a:cs typeface="Calibri"/>
              </a:rPr>
              <a:t>2500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71627" y="1170432"/>
            <a:ext cx="781812" cy="38709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205231" y="1235075"/>
            <a:ext cx="488950" cy="298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b="1" spc="-15" dirty="0">
                <a:solidFill>
                  <a:srgbClr val="C00000"/>
                </a:solidFill>
                <a:latin typeface="Calibri"/>
                <a:cs typeface="Calibri"/>
              </a:rPr>
              <a:t>3000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894588" y="5823572"/>
            <a:ext cx="0" cy="46355"/>
          </a:xfrm>
          <a:custGeom>
            <a:avLst/>
            <a:gdLst/>
            <a:ahLst/>
            <a:cxnLst/>
            <a:rect l="l" t="t" r="r" b="b"/>
            <a:pathLst>
              <a:path h="46354">
                <a:moveTo>
                  <a:pt x="0" y="0"/>
                </a:moveTo>
                <a:lnTo>
                  <a:pt x="0" y="45999"/>
                </a:lnTo>
              </a:path>
            </a:pathLst>
          </a:custGeom>
          <a:ln w="9525">
            <a:solidFill>
              <a:srgbClr val="858585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872995" y="5823572"/>
            <a:ext cx="0" cy="46355"/>
          </a:xfrm>
          <a:custGeom>
            <a:avLst/>
            <a:gdLst/>
            <a:ahLst/>
            <a:cxnLst/>
            <a:rect l="l" t="t" r="r" b="b"/>
            <a:pathLst>
              <a:path h="46354">
                <a:moveTo>
                  <a:pt x="0" y="0"/>
                </a:moveTo>
                <a:lnTo>
                  <a:pt x="0" y="45999"/>
                </a:lnTo>
              </a:path>
            </a:pathLst>
          </a:custGeom>
          <a:ln w="9525">
            <a:solidFill>
              <a:srgbClr val="858585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2849879" y="5823572"/>
            <a:ext cx="0" cy="46355"/>
          </a:xfrm>
          <a:custGeom>
            <a:avLst/>
            <a:gdLst/>
            <a:ahLst/>
            <a:cxnLst/>
            <a:rect l="l" t="t" r="r" b="b"/>
            <a:pathLst>
              <a:path h="46354">
                <a:moveTo>
                  <a:pt x="0" y="0"/>
                </a:moveTo>
                <a:lnTo>
                  <a:pt x="0" y="45999"/>
                </a:lnTo>
              </a:path>
            </a:pathLst>
          </a:custGeom>
          <a:ln w="9525">
            <a:solidFill>
              <a:srgbClr val="858585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3828288" y="5823572"/>
            <a:ext cx="0" cy="46355"/>
          </a:xfrm>
          <a:custGeom>
            <a:avLst/>
            <a:gdLst/>
            <a:ahLst/>
            <a:cxnLst/>
            <a:rect l="l" t="t" r="r" b="b"/>
            <a:pathLst>
              <a:path h="46354">
                <a:moveTo>
                  <a:pt x="0" y="0"/>
                </a:moveTo>
                <a:lnTo>
                  <a:pt x="0" y="45999"/>
                </a:lnTo>
              </a:path>
            </a:pathLst>
          </a:custGeom>
          <a:ln w="9525">
            <a:solidFill>
              <a:srgbClr val="858585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4806696" y="5823572"/>
            <a:ext cx="0" cy="46355"/>
          </a:xfrm>
          <a:custGeom>
            <a:avLst/>
            <a:gdLst/>
            <a:ahLst/>
            <a:cxnLst/>
            <a:rect l="l" t="t" r="r" b="b"/>
            <a:pathLst>
              <a:path h="46354">
                <a:moveTo>
                  <a:pt x="0" y="0"/>
                </a:moveTo>
                <a:lnTo>
                  <a:pt x="0" y="45999"/>
                </a:lnTo>
              </a:path>
            </a:pathLst>
          </a:custGeom>
          <a:ln w="9525">
            <a:solidFill>
              <a:srgbClr val="858585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5783579" y="5823572"/>
            <a:ext cx="0" cy="46355"/>
          </a:xfrm>
          <a:custGeom>
            <a:avLst/>
            <a:gdLst/>
            <a:ahLst/>
            <a:cxnLst/>
            <a:rect l="l" t="t" r="r" b="b"/>
            <a:pathLst>
              <a:path h="46354">
                <a:moveTo>
                  <a:pt x="0" y="0"/>
                </a:moveTo>
                <a:lnTo>
                  <a:pt x="0" y="45999"/>
                </a:lnTo>
              </a:path>
            </a:pathLst>
          </a:custGeom>
          <a:ln w="9525">
            <a:solidFill>
              <a:srgbClr val="858585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6761988" y="5823572"/>
            <a:ext cx="0" cy="46355"/>
          </a:xfrm>
          <a:custGeom>
            <a:avLst/>
            <a:gdLst/>
            <a:ahLst/>
            <a:cxnLst/>
            <a:rect l="l" t="t" r="r" b="b"/>
            <a:pathLst>
              <a:path h="46354">
                <a:moveTo>
                  <a:pt x="0" y="0"/>
                </a:moveTo>
                <a:lnTo>
                  <a:pt x="0" y="45999"/>
                </a:lnTo>
              </a:path>
            </a:pathLst>
          </a:custGeom>
          <a:ln w="9525">
            <a:solidFill>
              <a:srgbClr val="858585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7740395" y="5823572"/>
            <a:ext cx="0" cy="46355"/>
          </a:xfrm>
          <a:custGeom>
            <a:avLst/>
            <a:gdLst/>
            <a:ahLst/>
            <a:cxnLst/>
            <a:rect l="l" t="t" r="r" b="b"/>
            <a:pathLst>
              <a:path h="46354">
                <a:moveTo>
                  <a:pt x="0" y="0"/>
                </a:moveTo>
                <a:lnTo>
                  <a:pt x="0" y="45999"/>
                </a:lnTo>
              </a:path>
            </a:pathLst>
          </a:custGeom>
          <a:ln w="9525">
            <a:solidFill>
              <a:srgbClr val="858585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8718168" y="5823572"/>
            <a:ext cx="0" cy="46355"/>
          </a:xfrm>
          <a:custGeom>
            <a:avLst/>
            <a:gdLst/>
            <a:ahLst/>
            <a:cxnLst/>
            <a:rect l="l" t="t" r="r" b="b"/>
            <a:pathLst>
              <a:path h="46354">
                <a:moveTo>
                  <a:pt x="0" y="0"/>
                </a:moveTo>
                <a:lnTo>
                  <a:pt x="0" y="45999"/>
                </a:lnTo>
              </a:path>
            </a:pathLst>
          </a:custGeom>
          <a:ln w="9525">
            <a:solidFill>
              <a:srgbClr val="858585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969060" y="5944514"/>
            <a:ext cx="826769" cy="1949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dirty="0">
                <a:solidFill>
                  <a:srgbClr val="C00000"/>
                </a:solidFill>
                <a:latin typeface="Times New Roman"/>
                <a:cs typeface="Times New Roman"/>
              </a:rPr>
              <a:t>Факт</a:t>
            </a:r>
            <a:r>
              <a:rPr sz="1200" b="1" spc="-1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200" b="1" dirty="0">
                <a:solidFill>
                  <a:srgbClr val="C00000"/>
                </a:solidFill>
                <a:latin typeface="Times New Roman"/>
                <a:cs typeface="Times New Roman"/>
              </a:rPr>
              <a:t>2010</a:t>
            </a:r>
            <a:r>
              <a:rPr sz="1200" b="1" spc="-140" dirty="0">
                <a:solidFill>
                  <a:srgbClr val="C00000"/>
                </a:solidFill>
                <a:latin typeface="Times New Roman"/>
                <a:cs typeface="Times New Roman"/>
              </a:rPr>
              <a:t>г</a:t>
            </a:r>
            <a:r>
              <a:rPr sz="1200" b="1" dirty="0">
                <a:solidFill>
                  <a:srgbClr val="C00000"/>
                </a:solidFill>
                <a:latin typeface="Times New Roman"/>
                <a:cs typeface="Times New Roman"/>
              </a:rPr>
              <a:t>.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4884546" y="6131966"/>
            <a:ext cx="821055" cy="3581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13360" marR="6350" indent="-201295">
              <a:lnSpc>
                <a:spcPts val="1380"/>
              </a:lnSpc>
            </a:pPr>
            <a:r>
              <a:rPr sz="1200" b="1" dirty="0">
                <a:solidFill>
                  <a:srgbClr val="C00000"/>
                </a:solidFill>
                <a:latin typeface="Times New Roman"/>
                <a:cs typeface="Times New Roman"/>
              </a:rPr>
              <a:t>назн</a:t>
            </a:r>
            <a:r>
              <a:rPr sz="1200" b="1" spc="-50" dirty="0">
                <a:solidFill>
                  <a:srgbClr val="C00000"/>
                </a:solidFill>
                <a:latin typeface="Times New Roman"/>
                <a:cs typeface="Times New Roman"/>
              </a:rPr>
              <a:t>а</a:t>
            </a:r>
            <a:r>
              <a:rPr sz="12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че</a:t>
            </a:r>
            <a:r>
              <a:rPr sz="1200" b="1" dirty="0">
                <a:solidFill>
                  <a:srgbClr val="C00000"/>
                </a:solidFill>
                <a:latin typeface="Times New Roman"/>
                <a:cs typeface="Times New Roman"/>
              </a:rPr>
              <a:t>ния 2014</a:t>
            </a:r>
            <a:r>
              <a:rPr sz="1200" b="1" spc="-140" dirty="0">
                <a:solidFill>
                  <a:srgbClr val="C00000"/>
                </a:solidFill>
                <a:latin typeface="Times New Roman"/>
                <a:cs typeface="Times New Roman"/>
              </a:rPr>
              <a:t>г</a:t>
            </a:r>
            <a:r>
              <a:rPr sz="1200" b="1" dirty="0">
                <a:solidFill>
                  <a:srgbClr val="C00000"/>
                </a:solidFill>
                <a:latin typeface="Times New Roman"/>
                <a:cs typeface="Times New Roman"/>
              </a:rPr>
              <a:t>.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6063741" y="6119774"/>
            <a:ext cx="420370" cy="1949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dirty="0">
                <a:solidFill>
                  <a:srgbClr val="C00000"/>
                </a:solidFill>
                <a:latin typeface="Times New Roman"/>
                <a:cs typeface="Times New Roman"/>
              </a:rPr>
              <a:t>2015</a:t>
            </a:r>
            <a:r>
              <a:rPr sz="1200" b="1" spc="-140" dirty="0">
                <a:solidFill>
                  <a:srgbClr val="C00000"/>
                </a:solidFill>
                <a:latin typeface="Times New Roman"/>
                <a:cs typeface="Times New Roman"/>
              </a:rPr>
              <a:t>г</a:t>
            </a:r>
            <a:r>
              <a:rPr sz="1200" b="1" dirty="0">
                <a:solidFill>
                  <a:srgbClr val="C00000"/>
                </a:solidFill>
                <a:latin typeface="Times New Roman"/>
                <a:cs typeface="Times New Roman"/>
              </a:rPr>
              <a:t>.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7042150" y="6119774"/>
            <a:ext cx="420370" cy="1949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dirty="0">
                <a:solidFill>
                  <a:srgbClr val="C00000"/>
                </a:solidFill>
                <a:latin typeface="Times New Roman"/>
                <a:cs typeface="Times New Roman"/>
              </a:rPr>
              <a:t>2016</a:t>
            </a:r>
            <a:r>
              <a:rPr sz="1200" b="1" spc="-140" dirty="0">
                <a:solidFill>
                  <a:srgbClr val="C00000"/>
                </a:solidFill>
                <a:latin typeface="Times New Roman"/>
                <a:cs typeface="Times New Roman"/>
              </a:rPr>
              <a:t>г</a:t>
            </a:r>
            <a:r>
              <a:rPr sz="1200" b="1" dirty="0">
                <a:solidFill>
                  <a:srgbClr val="C00000"/>
                </a:solidFill>
                <a:latin typeface="Times New Roman"/>
                <a:cs typeface="Times New Roman"/>
              </a:rPr>
              <a:t>.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8172704" y="6119774"/>
            <a:ext cx="98425" cy="1949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140" dirty="0">
                <a:solidFill>
                  <a:srgbClr val="C00000"/>
                </a:solidFill>
                <a:latin typeface="Times New Roman"/>
                <a:cs typeface="Times New Roman"/>
              </a:rPr>
              <a:t>г.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1951735" y="5944514"/>
            <a:ext cx="819150" cy="1949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dirty="0">
                <a:solidFill>
                  <a:srgbClr val="C00000"/>
                </a:solidFill>
                <a:latin typeface="Times New Roman"/>
                <a:cs typeface="Times New Roman"/>
              </a:rPr>
              <a:t>Факт</a:t>
            </a:r>
            <a:r>
              <a:rPr sz="1200" b="1" spc="-1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200" b="1" dirty="0">
                <a:solidFill>
                  <a:srgbClr val="C00000"/>
                </a:solidFill>
                <a:latin typeface="Times New Roman"/>
                <a:cs typeface="Times New Roman"/>
              </a:rPr>
              <a:t>20</a:t>
            </a:r>
            <a:r>
              <a:rPr sz="1200" b="1" spc="-60" dirty="0">
                <a:solidFill>
                  <a:srgbClr val="C00000"/>
                </a:solidFill>
                <a:latin typeface="Times New Roman"/>
                <a:cs typeface="Times New Roman"/>
              </a:rPr>
              <a:t>1</a:t>
            </a:r>
            <a:r>
              <a:rPr sz="1200" b="1" dirty="0">
                <a:solidFill>
                  <a:srgbClr val="C00000"/>
                </a:solidFill>
                <a:latin typeface="Times New Roman"/>
                <a:cs typeface="Times New Roman"/>
              </a:rPr>
              <a:t>1</a:t>
            </a:r>
            <a:r>
              <a:rPr sz="1200" b="1" spc="-140" dirty="0">
                <a:solidFill>
                  <a:srgbClr val="C00000"/>
                </a:solidFill>
                <a:latin typeface="Times New Roman"/>
                <a:cs typeface="Times New Roman"/>
              </a:rPr>
              <a:t>г</a:t>
            </a:r>
            <a:r>
              <a:rPr sz="1200" b="1" dirty="0">
                <a:solidFill>
                  <a:srgbClr val="C00000"/>
                </a:solidFill>
                <a:latin typeface="Times New Roman"/>
                <a:cs typeface="Times New Roman"/>
              </a:rPr>
              <a:t>.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2925317" y="5944514"/>
            <a:ext cx="826769" cy="1949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dirty="0">
                <a:solidFill>
                  <a:srgbClr val="C00000"/>
                </a:solidFill>
                <a:latin typeface="Times New Roman"/>
                <a:cs typeface="Times New Roman"/>
              </a:rPr>
              <a:t>Факт</a:t>
            </a:r>
            <a:r>
              <a:rPr sz="1200" b="1" spc="-1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200" b="1" dirty="0">
                <a:solidFill>
                  <a:srgbClr val="C00000"/>
                </a:solidFill>
                <a:latin typeface="Times New Roman"/>
                <a:cs typeface="Times New Roman"/>
              </a:rPr>
              <a:t>2012</a:t>
            </a:r>
            <a:r>
              <a:rPr sz="1200" b="1" spc="-140" dirty="0">
                <a:solidFill>
                  <a:srgbClr val="C00000"/>
                </a:solidFill>
                <a:latin typeface="Times New Roman"/>
                <a:cs typeface="Times New Roman"/>
              </a:rPr>
              <a:t>г</a:t>
            </a:r>
            <a:r>
              <a:rPr sz="1200" b="1" dirty="0">
                <a:solidFill>
                  <a:srgbClr val="C00000"/>
                </a:solidFill>
                <a:latin typeface="Times New Roman"/>
                <a:cs typeface="Times New Roman"/>
              </a:rPr>
              <a:t>.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3903345" y="5944514"/>
            <a:ext cx="826769" cy="1949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dirty="0">
                <a:solidFill>
                  <a:srgbClr val="C00000"/>
                </a:solidFill>
                <a:latin typeface="Times New Roman"/>
                <a:cs typeface="Times New Roman"/>
              </a:rPr>
              <a:t>Факт</a:t>
            </a:r>
            <a:r>
              <a:rPr sz="1200" b="1" spc="-1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200" b="1" dirty="0">
                <a:solidFill>
                  <a:srgbClr val="C00000"/>
                </a:solidFill>
                <a:latin typeface="Times New Roman"/>
                <a:cs typeface="Times New Roman"/>
              </a:rPr>
              <a:t>2013</a:t>
            </a:r>
            <a:r>
              <a:rPr sz="1200" b="1" spc="-140" dirty="0">
                <a:solidFill>
                  <a:srgbClr val="C00000"/>
                </a:solidFill>
                <a:latin typeface="Times New Roman"/>
                <a:cs typeface="Times New Roman"/>
              </a:rPr>
              <a:t>г</a:t>
            </a:r>
            <a:r>
              <a:rPr sz="1200" b="1" dirty="0">
                <a:solidFill>
                  <a:srgbClr val="C00000"/>
                </a:solidFill>
                <a:latin typeface="Times New Roman"/>
                <a:cs typeface="Times New Roman"/>
              </a:rPr>
              <a:t>.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4876927" y="5944514"/>
            <a:ext cx="836930" cy="1949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5" dirty="0">
                <a:solidFill>
                  <a:srgbClr val="C00000"/>
                </a:solidFill>
                <a:latin typeface="Times New Roman"/>
                <a:cs typeface="Times New Roman"/>
              </a:rPr>
              <a:t>Б</a:t>
            </a:r>
            <a:r>
              <a:rPr sz="1200" b="1" spc="-80" dirty="0">
                <a:solidFill>
                  <a:srgbClr val="C00000"/>
                </a:solidFill>
                <a:latin typeface="Times New Roman"/>
                <a:cs typeface="Times New Roman"/>
              </a:rPr>
              <a:t>ю</a:t>
            </a:r>
            <a:r>
              <a:rPr sz="1200" b="1" dirty="0">
                <a:solidFill>
                  <a:srgbClr val="C00000"/>
                </a:solidFill>
                <a:latin typeface="Times New Roman"/>
                <a:cs typeface="Times New Roman"/>
              </a:rPr>
              <a:t>д</a:t>
            </a:r>
            <a:r>
              <a:rPr sz="1200" b="1" spc="-30" dirty="0">
                <a:solidFill>
                  <a:srgbClr val="C00000"/>
                </a:solidFill>
                <a:latin typeface="Times New Roman"/>
                <a:cs typeface="Times New Roman"/>
              </a:rPr>
              <a:t>ж</a:t>
            </a:r>
            <a:r>
              <a:rPr sz="12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е</a:t>
            </a:r>
            <a:r>
              <a:rPr sz="1200" b="1" spc="5" dirty="0">
                <a:solidFill>
                  <a:srgbClr val="C00000"/>
                </a:solidFill>
                <a:latin typeface="Times New Roman"/>
                <a:cs typeface="Times New Roman"/>
              </a:rPr>
              <a:t>т</a:t>
            </a:r>
            <a:r>
              <a:rPr sz="1200" b="1" dirty="0">
                <a:solidFill>
                  <a:srgbClr val="C00000"/>
                </a:solidFill>
                <a:latin typeface="Times New Roman"/>
                <a:cs typeface="Times New Roman"/>
              </a:rPr>
              <a:t>ные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6004305" y="5944514"/>
            <a:ext cx="535940" cy="1949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dirty="0">
                <a:solidFill>
                  <a:srgbClr val="C00000"/>
                </a:solidFill>
                <a:latin typeface="Times New Roman"/>
                <a:cs typeface="Times New Roman"/>
              </a:rPr>
              <a:t>П</a:t>
            </a:r>
            <a:r>
              <a:rPr sz="1200" b="1" spc="5" dirty="0">
                <a:solidFill>
                  <a:srgbClr val="C00000"/>
                </a:solidFill>
                <a:latin typeface="Times New Roman"/>
                <a:cs typeface="Times New Roman"/>
              </a:rPr>
              <a:t>р</a:t>
            </a:r>
            <a:r>
              <a:rPr sz="1200" b="1" dirty="0">
                <a:solidFill>
                  <a:srgbClr val="C00000"/>
                </a:solidFill>
                <a:latin typeface="Times New Roman"/>
                <a:cs typeface="Times New Roman"/>
              </a:rPr>
              <a:t>о</a:t>
            </a:r>
            <a:r>
              <a:rPr sz="12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е</a:t>
            </a:r>
            <a:r>
              <a:rPr sz="1200" b="1" dirty="0">
                <a:solidFill>
                  <a:srgbClr val="C00000"/>
                </a:solidFill>
                <a:latin typeface="Times New Roman"/>
                <a:cs typeface="Times New Roman"/>
              </a:rPr>
              <a:t>кт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6982459" y="5944514"/>
            <a:ext cx="535940" cy="1949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dirty="0">
                <a:solidFill>
                  <a:srgbClr val="C00000"/>
                </a:solidFill>
                <a:latin typeface="Times New Roman"/>
                <a:cs typeface="Times New Roman"/>
              </a:rPr>
              <a:t>П</a:t>
            </a:r>
            <a:r>
              <a:rPr sz="1200" b="1" spc="5" dirty="0">
                <a:solidFill>
                  <a:srgbClr val="C00000"/>
                </a:solidFill>
                <a:latin typeface="Times New Roman"/>
                <a:cs typeface="Times New Roman"/>
              </a:rPr>
              <a:t>р</a:t>
            </a:r>
            <a:r>
              <a:rPr sz="1200" b="1" dirty="0">
                <a:solidFill>
                  <a:srgbClr val="C00000"/>
                </a:solidFill>
                <a:latin typeface="Times New Roman"/>
                <a:cs typeface="Times New Roman"/>
              </a:rPr>
              <a:t>о</a:t>
            </a:r>
            <a:r>
              <a:rPr sz="12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е</a:t>
            </a:r>
            <a:r>
              <a:rPr sz="1200" b="1" dirty="0">
                <a:solidFill>
                  <a:srgbClr val="C00000"/>
                </a:solidFill>
                <a:latin typeface="Times New Roman"/>
                <a:cs typeface="Times New Roman"/>
              </a:rPr>
              <a:t>кт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7791450" y="5944514"/>
            <a:ext cx="877569" cy="1949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dirty="0">
                <a:solidFill>
                  <a:srgbClr val="C00000"/>
                </a:solidFill>
                <a:latin typeface="Times New Roman"/>
                <a:cs typeface="Times New Roman"/>
              </a:rPr>
              <a:t>Про</a:t>
            </a:r>
            <a:r>
              <a:rPr sz="12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е</a:t>
            </a:r>
            <a:r>
              <a:rPr sz="1200" b="1" dirty="0">
                <a:solidFill>
                  <a:srgbClr val="C00000"/>
                </a:solidFill>
                <a:latin typeface="Times New Roman"/>
                <a:cs typeface="Times New Roman"/>
              </a:rPr>
              <a:t>кт</a:t>
            </a:r>
            <a:r>
              <a:rPr sz="1200" b="1" spc="-1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200" b="1" dirty="0">
                <a:solidFill>
                  <a:srgbClr val="C00000"/>
                </a:solidFill>
                <a:latin typeface="Times New Roman"/>
                <a:cs typeface="Times New Roman"/>
              </a:rPr>
              <a:t>2017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948639" y="4207129"/>
            <a:ext cx="545465" cy="298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10" dirty="0">
                <a:latin typeface="Calibri"/>
                <a:cs typeface="Calibri"/>
              </a:rPr>
              <a:t>829</a:t>
            </a:r>
            <a:r>
              <a:rPr sz="1800" spc="-15" dirty="0">
                <a:latin typeface="Calibri"/>
                <a:cs typeface="Calibri"/>
              </a:rPr>
              <a:t>,</a:t>
            </a:r>
            <a:r>
              <a:rPr sz="1800" spc="-10" dirty="0">
                <a:latin typeface="Calibri"/>
                <a:cs typeface="Calibri"/>
              </a:rPr>
              <a:t>9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2013585" y="4180332"/>
            <a:ext cx="373380" cy="298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15" dirty="0">
                <a:latin typeface="Calibri"/>
                <a:cs typeface="Calibri"/>
              </a:rPr>
              <a:t>848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2846958" y="3814317"/>
            <a:ext cx="661035" cy="298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10" dirty="0">
                <a:latin typeface="Calibri"/>
                <a:cs typeface="Calibri"/>
              </a:rPr>
              <a:t>1095</a:t>
            </a:r>
            <a:r>
              <a:rPr sz="1800" spc="-15" dirty="0">
                <a:latin typeface="Calibri"/>
                <a:cs typeface="Calibri"/>
              </a:rPr>
              <a:t>,</a:t>
            </a:r>
            <a:r>
              <a:rPr sz="1800" spc="-10" dirty="0">
                <a:latin typeface="Calibri"/>
                <a:cs typeface="Calibri"/>
              </a:rPr>
              <a:t>4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3824985" y="3525266"/>
            <a:ext cx="661035" cy="298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10" dirty="0">
                <a:latin typeface="Calibri"/>
                <a:cs typeface="Calibri"/>
              </a:rPr>
              <a:t>1290</a:t>
            </a:r>
            <a:r>
              <a:rPr sz="1800" spc="-15" dirty="0">
                <a:latin typeface="Calibri"/>
                <a:cs typeface="Calibri"/>
              </a:rPr>
              <a:t>,</a:t>
            </a:r>
            <a:r>
              <a:rPr sz="1800" spc="-10" dirty="0">
                <a:latin typeface="Calibri"/>
                <a:cs typeface="Calibri"/>
              </a:rPr>
              <a:t>8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4890008" y="2728848"/>
            <a:ext cx="488950" cy="298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15" dirty="0">
                <a:latin typeface="Calibri"/>
                <a:cs typeface="Calibri"/>
              </a:rPr>
              <a:t>1829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5781547" y="3256153"/>
            <a:ext cx="661035" cy="298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10" dirty="0">
                <a:latin typeface="Calibri"/>
                <a:cs typeface="Calibri"/>
              </a:rPr>
              <a:t>1472</a:t>
            </a:r>
            <a:r>
              <a:rPr sz="1800" spc="-15" dirty="0">
                <a:latin typeface="Calibri"/>
                <a:cs typeface="Calibri"/>
              </a:rPr>
              <a:t>,</a:t>
            </a:r>
            <a:r>
              <a:rPr sz="1800" spc="-10" dirty="0">
                <a:latin typeface="Calibri"/>
                <a:cs typeface="Calibri"/>
              </a:rPr>
              <a:t>6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6759702" y="3154679"/>
            <a:ext cx="661035" cy="2990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dirty="0">
                <a:latin typeface="Calibri"/>
                <a:cs typeface="Calibri"/>
              </a:rPr>
              <a:t>15</a:t>
            </a:r>
            <a:r>
              <a:rPr sz="1800" spc="-10" dirty="0">
                <a:latin typeface="Calibri"/>
                <a:cs typeface="Calibri"/>
              </a:rPr>
              <a:t>4</a:t>
            </a:r>
            <a:r>
              <a:rPr sz="1800" dirty="0">
                <a:latin typeface="Calibri"/>
                <a:cs typeface="Calibri"/>
              </a:rPr>
              <a:t>1</a:t>
            </a:r>
            <a:r>
              <a:rPr sz="1800" spc="-10" dirty="0">
                <a:latin typeface="Calibri"/>
                <a:cs typeface="Calibri"/>
              </a:rPr>
              <a:t>,</a:t>
            </a:r>
            <a:r>
              <a:rPr sz="1800" dirty="0">
                <a:latin typeface="Calibri"/>
                <a:cs typeface="Calibri"/>
              </a:rPr>
              <a:t>3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7737729" y="3580129"/>
            <a:ext cx="661035" cy="298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10" dirty="0">
                <a:latin typeface="Calibri"/>
                <a:cs typeface="Calibri"/>
              </a:rPr>
              <a:t>1253</a:t>
            </a:r>
            <a:r>
              <a:rPr sz="1800" spc="-15" dirty="0">
                <a:latin typeface="Calibri"/>
                <a:cs typeface="Calibri"/>
              </a:rPr>
              <a:t>,</a:t>
            </a:r>
            <a:r>
              <a:rPr sz="1800" spc="-10" dirty="0">
                <a:latin typeface="Calibri"/>
                <a:cs typeface="Calibri"/>
              </a:rPr>
              <a:t>7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1524000" y="228600"/>
            <a:ext cx="5945505" cy="8648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2800" b="1" spc="-20" dirty="0">
                <a:solidFill>
                  <a:srgbClr val="006FC0"/>
                </a:solidFill>
                <a:latin typeface="Times New Roman"/>
                <a:cs typeface="Times New Roman"/>
              </a:rPr>
              <a:t>Ра</a:t>
            </a:r>
            <a:r>
              <a:rPr sz="2800" b="1" spc="-60" dirty="0">
                <a:solidFill>
                  <a:srgbClr val="006FC0"/>
                </a:solidFill>
                <a:latin typeface="Times New Roman"/>
                <a:cs typeface="Times New Roman"/>
              </a:rPr>
              <a:t>с</a:t>
            </a:r>
            <a:r>
              <a:rPr sz="2800" b="1" spc="-120" dirty="0">
                <a:solidFill>
                  <a:srgbClr val="006FC0"/>
                </a:solidFill>
                <a:latin typeface="Times New Roman"/>
                <a:cs typeface="Times New Roman"/>
              </a:rPr>
              <a:t>х</a:t>
            </a:r>
            <a:r>
              <a:rPr sz="2800" b="1" spc="-95" dirty="0">
                <a:solidFill>
                  <a:srgbClr val="006FC0"/>
                </a:solidFill>
                <a:latin typeface="Times New Roman"/>
                <a:cs typeface="Times New Roman"/>
              </a:rPr>
              <a:t>о</a:t>
            </a:r>
            <a:r>
              <a:rPr sz="2800" b="1" spc="-20" dirty="0">
                <a:solidFill>
                  <a:srgbClr val="006FC0"/>
                </a:solidFill>
                <a:latin typeface="Times New Roman"/>
                <a:cs typeface="Times New Roman"/>
              </a:rPr>
              <a:t>ды м</a:t>
            </a:r>
            <a:r>
              <a:rPr sz="2800" b="1" spc="10" dirty="0">
                <a:solidFill>
                  <a:srgbClr val="006FC0"/>
                </a:solidFill>
                <a:latin typeface="Times New Roman"/>
                <a:cs typeface="Times New Roman"/>
              </a:rPr>
              <a:t>е</a:t>
            </a:r>
            <a:r>
              <a:rPr sz="2800" b="1" spc="-15" dirty="0">
                <a:solidFill>
                  <a:srgbClr val="006FC0"/>
                </a:solidFill>
                <a:latin typeface="Times New Roman"/>
                <a:cs typeface="Times New Roman"/>
              </a:rPr>
              <a:t>с</a:t>
            </a:r>
            <a:r>
              <a:rPr sz="2800" b="1" spc="-30" dirty="0">
                <a:solidFill>
                  <a:srgbClr val="006FC0"/>
                </a:solidFill>
                <a:latin typeface="Times New Roman"/>
                <a:cs typeface="Times New Roman"/>
              </a:rPr>
              <a:t>т</a:t>
            </a:r>
            <a:r>
              <a:rPr sz="2800" b="1" spc="-15" dirty="0">
                <a:solidFill>
                  <a:srgbClr val="006FC0"/>
                </a:solidFill>
                <a:latin typeface="Times New Roman"/>
                <a:cs typeface="Times New Roman"/>
              </a:rPr>
              <a:t>но</a:t>
            </a:r>
            <a:r>
              <a:rPr sz="2800" b="1" spc="-85" dirty="0">
                <a:solidFill>
                  <a:srgbClr val="006FC0"/>
                </a:solidFill>
                <a:latin typeface="Times New Roman"/>
                <a:cs typeface="Times New Roman"/>
              </a:rPr>
              <a:t>г</a:t>
            </a:r>
            <a:r>
              <a:rPr sz="2800" b="1" spc="-15" dirty="0">
                <a:solidFill>
                  <a:srgbClr val="006FC0"/>
                </a:solidFill>
                <a:latin typeface="Times New Roman"/>
                <a:cs typeface="Times New Roman"/>
              </a:rPr>
              <a:t>о</a:t>
            </a:r>
            <a:r>
              <a:rPr sz="2800" b="1" spc="2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800" b="1" spc="-15" dirty="0">
                <a:solidFill>
                  <a:srgbClr val="006FC0"/>
                </a:solidFill>
                <a:latin typeface="Times New Roman"/>
                <a:cs typeface="Times New Roman"/>
              </a:rPr>
              <a:t>б</a:t>
            </a:r>
            <a:r>
              <a:rPr sz="2800" b="1" spc="-180" dirty="0">
                <a:solidFill>
                  <a:srgbClr val="006FC0"/>
                </a:solidFill>
                <a:latin typeface="Times New Roman"/>
                <a:cs typeface="Times New Roman"/>
              </a:rPr>
              <a:t>ю</a:t>
            </a:r>
            <a:r>
              <a:rPr sz="2800" b="1" spc="-15" dirty="0">
                <a:solidFill>
                  <a:srgbClr val="006FC0"/>
                </a:solidFill>
                <a:latin typeface="Times New Roman"/>
                <a:cs typeface="Times New Roman"/>
              </a:rPr>
              <a:t>д</a:t>
            </a:r>
            <a:r>
              <a:rPr sz="2800" b="1" spc="-65" dirty="0">
                <a:solidFill>
                  <a:srgbClr val="006FC0"/>
                </a:solidFill>
                <a:latin typeface="Times New Roman"/>
                <a:cs typeface="Times New Roman"/>
              </a:rPr>
              <a:t>ж</a:t>
            </a:r>
            <a:r>
              <a:rPr sz="2800" b="1" spc="-15" dirty="0">
                <a:solidFill>
                  <a:srgbClr val="006FC0"/>
                </a:solidFill>
                <a:latin typeface="Times New Roman"/>
                <a:cs typeface="Times New Roman"/>
              </a:rPr>
              <a:t>е</a:t>
            </a:r>
            <a:r>
              <a:rPr sz="2800" b="1" dirty="0">
                <a:solidFill>
                  <a:srgbClr val="006FC0"/>
                </a:solidFill>
                <a:latin typeface="Times New Roman"/>
                <a:cs typeface="Times New Roman"/>
              </a:rPr>
              <a:t>т</a:t>
            </a:r>
            <a:r>
              <a:rPr sz="2800" b="1" spc="-15" dirty="0">
                <a:solidFill>
                  <a:srgbClr val="006FC0"/>
                </a:solidFill>
                <a:latin typeface="Times New Roman"/>
                <a:cs typeface="Times New Roman"/>
              </a:rPr>
              <a:t>а </a:t>
            </a:r>
            <a:r>
              <a:rPr sz="2800" b="1" spc="-20" dirty="0">
                <a:solidFill>
                  <a:srgbClr val="006FC0"/>
                </a:solidFill>
                <a:latin typeface="Times New Roman"/>
                <a:cs typeface="Times New Roman"/>
              </a:rPr>
              <a:t>в</a:t>
            </a:r>
            <a:r>
              <a:rPr sz="2800" b="1" spc="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800" b="1" spc="-20" dirty="0">
                <a:solidFill>
                  <a:srgbClr val="006FC0"/>
                </a:solidFill>
                <a:latin typeface="Times New Roman"/>
                <a:cs typeface="Times New Roman"/>
              </a:rPr>
              <a:t>р</a:t>
            </a:r>
            <a:r>
              <a:rPr sz="2800" b="1" spc="-10" dirty="0">
                <a:solidFill>
                  <a:srgbClr val="006FC0"/>
                </a:solidFill>
                <a:latin typeface="Times New Roman"/>
                <a:cs typeface="Times New Roman"/>
              </a:rPr>
              <a:t>а</a:t>
            </a:r>
            <a:r>
              <a:rPr sz="2800" b="1" spc="-85" dirty="0">
                <a:solidFill>
                  <a:srgbClr val="006FC0"/>
                </a:solidFill>
                <a:latin typeface="Times New Roman"/>
                <a:cs typeface="Times New Roman"/>
              </a:rPr>
              <a:t>с</a:t>
            </a:r>
            <a:r>
              <a:rPr sz="2800" b="1" spc="-20" dirty="0">
                <a:solidFill>
                  <a:srgbClr val="006FC0"/>
                </a:solidFill>
                <a:latin typeface="Times New Roman"/>
                <a:cs typeface="Times New Roman"/>
              </a:rPr>
              <a:t>ч</a:t>
            </a:r>
            <a:r>
              <a:rPr sz="2800" b="1" spc="-30" dirty="0">
                <a:solidFill>
                  <a:srgbClr val="006FC0"/>
                </a:solidFill>
                <a:latin typeface="Times New Roman"/>
                <a:cs typeface="Times New Roman"/>
              </a:rPr>
              <a:t>е</a:t>
            </a:r>
            <a:r>
              <a:rPr sz="2800" b="1" spc="-15" dirty="0">
                <a:solidFill>
                  <a:srgbClr val="006FC0"/>
                </a:solidFill>
                <a:latin typeface="Times New Roman"/>
                <a:cs typeface="Times New Roman"/>
              </a:rPr>
              <a:t>те</a:t>
            </a:r>
            <a:endParaRPr sz="2800" dirty="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2800" b="1" spc="-15" dirty="0">
                <a:solidFill>
                  <a:srgbClr val="006FC0"/>
                </a:solidFill>
                <a:latin typeface="Times New Roman"/>
                <a:cs typeface="Times New Roman"/>
              </a:rPr>
              <a:t>на ду</a:t>
            </a:r>
            <a:r>
              <a:rPr sz="2800" b="1" spc="-20" dirty="0">
                <a:solidFill>
                  <a:srgbClr val="006FC0"/>
                </a:solidFill>
                <a:latin typeface="Times New Roman"/>
                <a:cs typeface="Times New Roman"/>
              </a:rPr>
              <a:t>ш</a:t>
            </a:r>
            <a:r>
              <a:rPr sz="2800" b="1" spc="-15" dirty="0">
                <a:solidFill>
                  <a:srgbClr val="006FC0"/>
                </a:solidFill>
                <a:latin typeface="Times New Roman"/>
                <a:cs typeface="Times New Roman"/>
              </a:rPr>
              <a:t>у</a:t>
            </a:r>
            <a:r>
              <a:rPr sz="2800" b="1" spc="-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800" b="1" spc="-15" dirty="0">
                <a:solidFill>
                  <a:srgbClr val="006FC0"/>
                </a:solidFill>
                <a:latin typeface="Times New Roman"/>
                <a:cs typeface="Times New Roman"/>
              </a:rPr>
              <a:t>на</a:t>
            </a:r>
            <a:r>
              <a:rPr sz="2800" b="1" spc="15" dirty="0">
                <a:solidFill>
                  <a:srgbClr val="006FC0"/>
                </a:solidFill>
                <a:latin typeface="Times New Roman"/>
                <a:cs typeface="Times New Roman"/>
              </a:rPr>
              <a:t>с</a:t>
            </a:r>
            <a:r>
              <a:rPr sz="2800" b="1" spc="-15" dirty="0">
                <a:solidFill>
                  <a:srgbClr val="006FC0"/>
                </a:solidFill>
                <a:latin typeface="Times New Roman"/>
                <a:cs typeface="Times New Roman"/>
              </a:rPr>
              <a:t>еле</a:t>
            </a:r>
            <a:r>
              <a:rPr sz="2800" b="1" spc="-35" dirty="0">
                <a:solidFill>
                  <a:srgbClr val="006FC0"/>
                </a:solidFill>
                <a:latin typeface="Times New Roman"/>
                <a:cs typeface="Times New Roman"/>
              </a:rPr>
              <a:t>н</a:t>
            </a:r>
            <a:r>
              <a:rPr sz="2800" b="1" spc="-20" dirty="0">
                <a:solidFill>
                  <a:srgbClr val="006FC0"/>
                </a:solidFill>
                <a:latin typeface="Times New Roman"/>
                <a:cs typeface="Times New Roman"/>
              </a:rPr>
              <a:t>ия</a:t>
            </a:r>
            <a:r>
              <a:rPr sz="2800" b="1" spc="-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800" b="1" spc="-20" dirty="0">
                <a:solidFill>
                  <a:srgbClr val="006FC0"/>
                </a:solidFill>
                <a:latin typeface="Times New Roman"/>
                <a:cs typeface="Times New Roman"/>
              </a:rPr>
              <a:t>в</a:t>
            </a:r>
            <a:r>
              <a:rPr sz="2800" b="1" spc="1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800" b="1" spc="-15" dirty="0" smtClean="0">
                <a:solidFill>
                  <a:srgbClr val="006FC0"/>
                </a:solidFill>
                <a:latin typeface="Times New Roman"/>
                <a:cs typeface="Times New Roman"/>
              </a:rPr>
              <a:t>2</a:t>
            </a:r>
            <a:r>
              <a:rPr sz="2800" b="1" spc="-10" dirty="0" smtClean="0">
                <a:solidFill>
                  <a:srgbClr val="006FC0"/>
                </a:solidFill>
                <a:latin typeface="Times New Roman"/>
                <a:cs typeface="Times New Roman"/>
              </a:rPr>
              <a:t>0</a:t>
            </a:r>
            <a:r>
              <a:rPr sz="2800" b="1" spc="-15" dirty="0" smtClean="0">
                <a:solidFill>
                  <a:srgbClr val="006FC0"/>
                </a:solidFill>
                <a:latin typeface="Times New Roman"/>
                <a:cs typeface="Times New Roman"/>
              </a:rPr>
              <a:t>1</a:t>
            </a:r>
            <a:r>
              <a:rPr lang="ru-RU" sz="2800" b="1" spc="-15" dirty="0" smtClean="0">
                <a:solidFill>
                  <a:srgbClr val="006FC0"/>
                </a:solidFill>
                <a:latin typeface="Times New Roman"/>
                <a:cs typeface="Times New Roman"/>
              </a:rPr>
              <a:t>6</a:t>
            </a:r>
            <a:r>
              <a:rPr sz="2800" b="1" spc="-10" dirty="0" smtClean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800" b="1" spc="-85" dirty="0">
                <a:solidFill>
                  <a:srgbClr val="006FC0"/>
                </a:solidFill>
                <a:latin typeface="Times New Roman"/>
                <a:cs typeface="Times New Roman"/>
              </a:rPr>
              <a:t>г</a:t>
            </a:r>
            <a:r>
              <a:rPr sz="2800" b="1" spc="-95" dirty="0">
                <a:solidFill>
                  <a:srgbClr val="006FC0"/>
                </a:solidFill>
                <a:latin typeface="Times New Roman"/>
                <a:cs typeface="Times New Roman"/>
              </a:rPr>
              <a:t>о</a:t>
            </a:r>
            <a:r>
              <a:rPr sz="2800" b="1" spc="-15" dirty="0">
                <a:solidFill>
                  <a:srgbClr val="006FC0"/>
                </a:solidFill>
                <a:latin typeface="Times New Roman"/>
                <a:cs typeface="Times New Roman"/>
              </a:rPr>
              <a:t>ду</a:t>
            </a:r>
            <a:endParaRPr sz="2800" dirty="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731519" y="2185416"/>
            <a:ext cx="1673352" cy="101498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109268" y="2453259"/>
            <a:ext cx="923290" cy="4387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dirty="0" smtClean="0">
                <a:solidFill>
                  <a:srgbClr val="DBEDF4"/>
                </a:solidFill>
                <a:latin typeface="Times New Roman"/>
                <a:cs typeface="Times New Roman"/>
              </a:rPr>
              <a:t>6076,7</a:t>
            </a:r>
            <a:endParaRPr sz="1400" dirty="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1400" b="1" spc="-30" dirty="0">
                <a:solidFill>
                  <a:srgbClr val="DBEDF4"/>
                </a:solidFill>
                <a:latin typeface="Times New Roman"/>
                <a:cs typeface="Times New Roman"/>
              </a:rPr>
              <a:t>р</a:t>
            </a:r>
            <a:r>
              <a:rPr sz="1400" b="1" spc="-20" dirty="0">
                <a:solidFill>
                  <a:srgbClr val="DBEDF4"/>
                </a:solidFill>
                <a:latin typeface="Times New Roman"/>
                <a:cs typeface="Times New Roman"/>
              </a:rPr>
              <a:t>у</a:t>
            </a:r>
            <a:r>
              <a:rPr sz="1400" b="1" spc="-30" dirty="0">
                <a:solidFill>
                  <a:srgbClr val="DBEDF4"/>
                </a:solidFill>
                <a:latin typeface="Times New Roman"/>
                <a:cs typeface="Times New Roman"/>
              </a:rPr>
              <a:t>б</a:t>
            </a:r>
            <a:r>
              <a:rPr sz="1400" b="1" dirty="0">
                <a:solidFill>
                  <a:srgbClr val="DBEDF4"/>
                </a:solidFill>
                <a:latin typeface="Times New Roman"/>
                <a:cs typeface="Times New Roman"/>
              </a:rPr>
              <a:t>ля</a:t>
            </a:r>
            <a:r>
              <a:rPr sz="1400" b="1" spc="-20" dirty="0">
                <a:solidFill>
                  <a:srgbClr val="DBEDF4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DBEDF4"/>
                </a:solidFill>
                <a:latin typeface="Times New Roman"/>
                <a:cs typeface="Times New Roman"/>
              </a:rPr>
              <a:t>в</a:t>
            </a:r>
            <a:r>
              <a:rPr sz="1400" b="1" spc="-20" dirty="0">
                <a:solidFill>
                  <a:srgbClr val="DBEDF4"/>
                </a:solidFill>
                <a:latin typeface="Times New Roman"/>
                <a:cs typeface="Times New Roman"/>
              </a:rPr>
              <a:t> </a:t>
            </a:r>
            <a:r>
              <a:rPr sz="1400" b="1" spc="-40" dirty="0">
                <a:solidFill>
                  <a:srgbClr val="DBEDF4"/>
                </a:solidFill>
                <a:latin typeface="Times New Roman"/>
                <a:cs typeface="Times New Roman"/>
              </a:rPr>
              <a:t>г</a:t>
            </a:r>
            <a:r>
              <a:rPr sz="1400" b="1" spc="-30" dirty="0">
                <a:solidFill>
                  <a:srgbClr val="DBEDF4"/>
                </a:solidFill>
                <a:latin typeface="Times New Roman"/>
                <a:cs typeface="Times New Roman"/>
              </a:rPr>
              <a:t>о</a:t>
            </a:r>
            <a:r>
              <a:rPr sz="1400" b="1" dirty="0">
                <a:solidFill>
                  <a:srgbClr val="DBEDF4"/>
                </a:solidFill>
                <a:latin typeface="Times New Roman"/>
                <a:cs typeface="Times New Roman"/>
              </a:rPr>
              <a:t>д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731519" y="3685032"/>
            <a:ext cx="1673352" cy="10149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109268" y="3953764"/>
            <a:ext cx="923290" cy="4387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dirty="0" smtClean="0">
                <a:latin typeface="Times New Roman"/>
                <a:cs typeface="Times New Roman"/>
              </a:rPr>
              <a:t>962,0</a:t>
            </a:r>
            <a:endParaRPr sz="1400" dirty="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1400" b="1" spc="-30" dirty="0">
                <a:latin typeface="Times New Roman"/>
                <a:cs typeface="Times New Roman"/>
              </a:rPr>
              <a:t>р</a:t>
            </a:r>
            <a:r>
              <a:rPr sz="1400" b="1" spc="-20" dirty="0">
                <a:latin typeface="Times New Roman"/>
                <a:cs typeface="Times New Roman"/>
              </a:rPr>
              <a:t>у</a:t>
            </a:r>
            <a:r>
              <a:rPr sz="1400" b="1" spc="-30" dirty="0">
                <a:latin typeface="Times New Roman"/>
                <a:cs typeface="Times New Roman"/>
              </a:rPr>
              <a:t>б</a:t>
            </a:r>
            <a:r>
              <a:rPr sz="1400" b="1" dirty="0">
                <a:latin typeface="Times New Roman"/>
                <a:cs typeface="Times New Roman"/>
              </a:rPr>
              <a:t>ля</a:t>
            </a:r>
            <a:r>
              <a:rPr sz="1400" b="1" spc="-20" dirty="0">
                <a:latin typeface="Times New Roman"/>
                <a:cs typeface="Times New Roman"/>
              </a:rPr>
              <a:t> </a:t>
            </a:r>
            <a:r>
              <a:rPr sz="1400" b="1" dirty="0">
                <a:latin typeface="Times New Roman"/>
                <a:cs typeface="Times New Roman"/>
              </a:rPr>
              <a:t>в</a:t>
            </a:r>
            <a:r>
              <a:rPr sz="1400" b="1" spc="-20" dirty="0">
                <a:latin typeface="Times New Roman"/>
                <a:cs typeface="Times New Roman"/>
              </a:rPr>
              <a:t> </a:t>
            </a:r>
            <a:r>
              <a:rPr sz="1400" b="1" spc="-40" dirty="0">
                <a:latin typeface="Times New Roman"/>
                <a:cs typeface="Times New Roman"/>
              </a:rPr>
              <a:t>г</a:t>
            </a:r>
            <a:r>
              <a:rPr sz="1400" b="1" spc="-30" dirty="0">
                <a:latin typeface="Times New Roman"/>
                <a:cs typeface="Times New Roman"/>
              </a:rPr>
              <a:t>о</a:t>
            </a:r>
            <a:r>
              <a:rPr sz="1400" b="1" dirty="0">
                <a:latin typeface="Times New Roman"/>
                <a:cs typeface="Times New Roman"/>
              </a:rPr>
              <a:t>д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885058" y="3847083"/>
            <a:ext cx="630555" cy="652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7160">
              <a:lnSpc>
                <a:spcPct val="100000"/>
              </a:lnSpc>
            </a:pPr>
            <a:r>
              <a:rPr sz="1400" b="1" dirty="0">
                <a:latin typeface="Times New Roman"/>
                <a:cs typeface="Times New Roman"/>
              </a:rPr>
              <a:t>70,1</a:t>
            </a:r>
            <a:endParaRPr sz="1400">
              <a:latin typeface="Times New Roman"/>
              <a:cs typeface="Times New Roman"/>
            </a:endParaRPr>
          </a:p>
          <a:p>
            <a:pPr marL="53340" marR="6350" indent="-41275">
              <a:lnSpc>
                <a:spcPct val="100000"/>
              </a:lnSpc>
            </a:pPr>
            <a:r>
              <a:rPr sz="1400" b="1" spc="-30" dirty="0">
                <a:latin typeface="Times New Roman"/>
                <a:cs typeface="Times New Roman"/>
              </a:rPr>
              <a:t>р</a:t>
            </a:r>
            <a:r>
              <a:rPr sz="1400" b="1" spc="-20" dirty="0">
                <a:latin typeface="Times New Roman"/>
                <a:cs typeface="Times New Roman"/>
              </a:rPr>
              <a:t>у</a:t>
            </a:r>
            <a:r>
              <a:rPr sz="1400" b="1" spc="-30" dirty="0">
                <a:latin typeface="Times New Roman"/>
                <a:cs typeface="Times New Roman"/>
              </a:rPr>
              <a:t>б</a:t>
            </a:r>
            <a:r>
              <a:rPr sz="1400" b="1" dirty="0">
                <a:latin typeface="Times New Roman"/>
                <a:cs typeface="Times New Roman"/>
              </a:rPr>
              <a:t>ля</a:t>
            </a:r>
            <a:r>
              <a:rPr sz="1400" b="1" spc="-10" dirty="0">
                <a:latin typeface="Times New Roman"/>
                <a:cs typeface="Times New Roman"/>
              </a:rPr>
              <a:t> </a:t>
            </a:r>
            <a:r>
              <a:rPr sz="1400" b="1" dirty="0">
                <a:latin typeface="Times New Roman"/>
                <a:cs typeface="Times New Roman"/>
              </a:rPr>
              <a:t>в м</a:t>
            </a:r>
            <a:r>
              <a:rPr sz="1400" b="1" spc="15" dirty="0">
                <a:latin typeface="Times New Roman"/>
                <a:cs typeface="Times New Roman"/>
              </a:rPr>
              <a:t>е</a:t>
            </a:r>
            <a:r>
              <a:rPr sz="1400" b="1" dirty="0">
                <a:latin typeface="Times New Roman"/>
                <a:cs typeface="Times New Roman"/>
              </a:rPr>
              <a:t>сяц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2304288" y="2185416"/>
            <a:ext cx="1673352" cy="10149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2848736" y="2346578"/>
            <a:ext cx="630555" cy="652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1440">
              <a:lnSpc>
                <a:spcPct val="100000"/>
              </a:lnSpc>
            </a:pPr>
            <a:r>
              <a:rPr lang="ru-RU" sz="1400" b="1" dirty="0" smtClean="0">
                <a:solidFill>
                  <a:srgbClr val="DBEDF4"/>
                </a:solidFill>
                <a:latin typeface="Times New Roman"/>
                <a:cs typeface="Times New Roman"/>
              </a:rPr>
              <a:t>506,4</a:t>
            </a:r>
            <a:endParaRPr sz="1400" dirty="0">
              <a:latin typeface="Times New Roman"/>
              <a:cs typeface="Times New Roman"/>
            </a:endParaRPr>
          </a:p>
          <a:p>
            <a:pPr marL="53340" marR="6350" indent="-41275">
              <a:lnSpc>
                <a:spcPct val="100000"/>
              </a:lnSpc>
            </a:pPr>
            <a:r>
              <a:rPr sz="1400" b="1" spc="-30" dirty="0">
                <a:solidFill>
                  <a:srgbClr val="DBEDF4"/>
                </a:solidFill>
                <a:latin typeface="Times New Roman"/>
                <a:cs typeface="Times New Roman"/>
              </a:rPr>
              <a:t>р</a:t>
            </a:r>
            <a:r>
              <a:rPr sz="1400" b="1" spc="-20" dirty="0">
                <a:solidFill>
                  <a:srgbClr val="DBEDF4"/>
                </a:solidFill>
                <a:latin typeface="Times New Roman"/>
                <a:cs typeface="Times New Roman"/>
              </a:rPr>
              <a:t>у</a:t>
            </a:r>
            <a:r>
              <a:rPr sz="1400" b="1" spc="-30" dirty="0">
                <a:solidFill>
                  <a:srgbClr val="DBEDF4"/>
                </a:solidFill>
                <a:latin typeface="Times New Roman"/>
                <a:cs typeface="Times New Roman"/>
              </a:rPr>
              <a:t>б</a:t>
            </a:r>
            <a:r>
              <a:rPr sz="1400" b="1" dirty="0">
                <a:solidFill>
                  <a:srgbClr val="DBEDF4"/>
                </a:solidFill>
                <a:latin typeface="Times New Roman"/>
                <a:cs typeface="Times New Roman"/>
              </a:rPr>
              <a:t>ля</a:t>
            </a:r>
            <a:r>
              <a:rPr sz="1400" b="1" spc="-10" dirty="0">
                <a:solidFill>
                  <a:srgbClr val="DBEDF4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DBEDF4"/>
                </a:solidFill>
                <a:latin typeface="Times New Roman"/>
                <a:cs typeface="Times New Roman"/>
              </a:rPr>
              <a:t>в м</a:t>
            </a:r>
            <a:r>
              <a:rPr sz="1400" b="1" spc="15" dirty="0">
                <a:solidFill>
                  <a:srgbClr val="DBEDF4"/>
                </a:solidFill>
                <a:latin typeface="Times New Roman"/>
                <a:cs typeface="Times New Roman"/>
              </a:rPr>
              <a:t>е</a:t>
            </a:r>
            <a:r>
              <a:rPr sz="1400" b="1" dirty="0">
                <a:solidFill>
                  <a:srgbClr val="DBEDF4"/>
                </a:solidFill>
                <a:latin typeface="Times New Roman"/>
                <a:cs typeface="Times New Roman"/>
              </a:rPr>
              <a:t>сяц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304288" y="3685032"/>
            <a:ext cx="6387084" cy="101498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703064" y="3779520"/>
            <a:ext cx="3354324" cy="77876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071873" y="3714750"/>
            <a:ext cx="4572127" cy="9144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071873" y="3714750"/>
            <a:ext cx="4572635" cy="914400"/>
          </a:xfrm>
          <a:custGeom>
            <a:avLst/>
            <a:gdLst/>
            <a:ahLst/>
            <a:cxnLst/>
            <a:rect l="l" t="t" r="r" b="b"/>
            <a:pathLst>
              <a:path w="4572634" h="914400">
                <a:moveTo>
                  <a:pt x="0" y="457200"/>
                </a:moveTo>
                <a:lnTo>
                  <a:pt x="7595" y="419706"/>
                </a:lnTo>
                <a:lnTo>
                  <a:pt x="29951" y="383046"/>
                </a:lnTo>
                <a:lnTo>
                  <a:pt x="66479" y="347338"/>
                </a:lnTo>
                <a:lnTo>
                  <a:pt x="116593" y="312700"/>
                </a:lnTo>
                <a:lnTo>
                  <a:pt x="179703" y="279249"/>
                </a:lnTo>
                <a:lnTo>
                  <a:pt x="255221" y="247102"/>
                </a:lnTo>
                <a:lnTo>
                  <a:pt x="342560" y="216379"/>
                </a:lnTo>
                <a:lnTo>
                  <a:pt x="441132" y="187195"/>
                </a:lnTo>
                <a:lnTo>
                  <a:pt x="550349" y="159670"/>
                </a:lnTo>
                <a:lnTo>
                  <a:pt x="669623" y="133921"/>
                </a:lnTo>
                <a:lnTo>
                  <a:pt x="798365" y="110065"/>
                </a:lnTo>
                <a:lnTo>
                  <a:pt x="935988" y="88221"/>
                </a:lnTo>
                <a:lnTo>
                  <a:pt x="1081905" y="68505"/>
                </a:lnTo>
                <a:lnTo>
                  <a:pt x="1235525" y="51037"/>
                </a:lnTo>
                <a:lnTo>
                  <a:pt x="1396263" y="35933"/>
                </a:lnTo>
                <a:lnTo>
                  <a:pt x="1563530" y="23311"/>
                </a:lnTo>
                <a:lnTo>
                  <a:pt x="1736738" y="13289"/>
                </a:lnTo>
                <a:lnTo>
                  <a:pt x="1915298" y="5984"/>
                </a:lnTo>
                <a:lnTo>
                  <a:pt x="2098624" y="1515"/>
                </a:lnTo>
                <a:lnTo>
                  <a:pt x="2286127" y="0"/>
                </a:lnTo>
                <a:lnTo>
                  <a:pt x="2473612" y="1515"/>
                </a:lnTo>
                <a:lnTo>
                  <a:pt x="2656924" y="5984"/>
                </a:lnTo>
                <a:lnTo>
                  <a:pt x="2835474" y="13289"/>
                </a:lnTo>
                <a:lnTo>
                  <a:pt x="3008673" y="23311"/>
                </a:lnTo>
                <a:lnTo>
                  <a:pt x="3175934" y="35933"/>
                </a:lnTo>
                <a:lnTo>
                  <a:pt x="3336668" y="51037"/>
                </a:lnTo>
                <a:lnTo>
                  <a:pt x="3490287" y="68505"/>
                </a:lnTo>
                <a:lnTo>
                  <a:pt x="3636202" y="88221"/>
                </a:lnTo>
                <a:lnTo>
                  <a:pt x="3773824" y="110065"/>
                </a:lnTo>
                <a:lnTo>
                  <a:pt x="3902567" y="133921"/>
                </a:lnTo>
                <a:lnTo>
                  <a:pt x="4021840" y="159670"/>
                </a:lnTo>
                <a:lnTo>
                  <a:pt x="4131057" y="187195"/>
                </a:lnTo>
                <a:lnTo>
                  <a:pt x="4229627" y="216379"/>
                </a:lnTo>
                <a:lnTo>
                  <a:pt x="4316964" y="247102"/>
                </a:lnTo>
                <a:lnTo>
                  <a:pt x="4392479" y="279249"/>
                </a:lnTo>
                <a:lnTo>
                  <a:pt x="4455583" y="312700"/>
                </a:lnTo>
                <a:lnTo>
                  <a:pt x="4505688" y="347338"/>
                </a:lnTo>
                <a:lnTo>
                  <a:pt x="4542206" y="383046"/>
                </a:lnTo>
                <a:lnTo>
                  <a:pt x="4564548" y="419706"/>
                </a:lnTo>
                <a:lnTo>
                  <a:pt x="4572127" y="457200"/>
                </a:lnTo>
                <a:lnTo>
                  <a:pt x="4564548" y="494693"/>
                </a:lnTo>
                <a:lnTo>
                  <a:pt x="4542206" y="531353"/>
                </a:lnTo>
                <a:lnTo>
                  <a:pt x="4505688" y="567061"/>
                </a:lnTo>
                <a:lnTo>
                  <a:pt x="4455583" y="601699"/>
                </a:lnTo>
                <a:lnTo>
                  <a:pt x="4392479" y="635150"/>
                </a:lnTo>
                <a:lnTo>
                  <a:pt x="4316964" y="667297"/>
                </a:lnTo>
                <a:lnTo>
                  <a:pt x="4229627" y="698020"/>
                </a:lnTo>
                <a:lnTo>
                  <a:pt x="4131057" y="727204"/>
                </a:lnTo>
                <a:lnTo>
                  <a:pt x="4021840" y="754729"/>
                </a:lnTo>
                <a:lnTo>
                  <a:pt x="3902567" y="780478"/>
                </a:lnTo>
                <a:lnTo>
                  <a:pt x="3773824" y="804334"/>
                </a:lnTo>
                <a:lnTo>
                  <a:pt x="3636202" y="826178"/>
                </a:lnTo>
                <a:lnTo>
                  <a:pt x="3490287" y="845894"/>
                </a:lnTo>
                <a:lnTo>
                  <a:pt x="3336668" y="863362"/>
                </a:lnTo>
                <a:lnTo>
                  <a:pt x="3175934" y="878466"/>
                </a:lnTo>
                <a:lnTo>
                  <a:pt x="3008673" y="891088"/>
                </a:lnTo>
                <a:lnTo>
                  <a:pt x="2835474" y="901110"/>
                </a:lnTo>
                <a:lnTo>
                  <a:pt x="2656924" y="908415"/>
                </a:lnTo>
                <a:lnTo>
                  <a:pt x="2473612" y="912884"/>
                </a:lnTo>
                <a:lnTo>
                  <a:pt x="2286127" y="914400"/>
                </a:lnTo>
                <a:lnTo>
                  <a:pt x="2098623" y="912884"/>
                </a:lnTo>
                <a:lnTo>
                  <a:pt x="1915295" y="908415"/>
                </a:lnTo>
                <a:lnTo>
                  <a:pt x="1736730" y="901110"/>
                </a:lnTo>
                <a:lnTo>
                  <a:pt x="1563518" y="891088"/>
                </a:lnTo>
                <a:lnTo>
                  <a:pt x="1396245" y="878466"/>
                </a:lnTo>
                <a:lnTo>
                  <a:pt x="1235501" y="863362"/>
                </a:lnTo>
                <a:lnTo>
                  <a:pt x="1081874" y="845894"/>
                </a:lnTo>
                <a:lnTo>
                  <a:pt x="935952" y="826178"/>
                </a:lnTo>
                <a:lnTo>
                  <a:pt x="798323" y="804334"/>
                </a:lnTo>
                <a:lnTo>
                  <a:pt x="669575" y="780478"/>
                </a:lnTo>
                <a:lnTo>
                  <a:pt x="550297" y="754729"/>
                </a:lnTo>
                <a:lnTo>
                  <a:pt x="441078" y="727204"/>
                </a:lnTo>
                <a:lnTo>
                  <a:pt x="342504" y="698020"/>
                </a:lnTo>
                <a:lnTo>
                  <a:pt x="255165" y="667297"/>
                </a:lnTo>
                <a:lnTo>
                  <a:pt x="179649" y="635150"/>
                </a:lnTo>
                <a:lnTo>
                  <a:pt x="116544" y="601699"/>
                </a:lnTo>
                <a:lnTo>
                  <a:pt x="66438" y="567061"/>
                </a:lnTo>
                <a:lnTo>
                  <a:pt x="29920" y="531353"/>
                </a:lnTo>
                <a:lnTo>
                  <a:pt x="7578" y="494693"/>
                </a:lnTo>
                <a:lnTo>
                  <a:pt x="0" y="457200"/>
                </a:lnTo>
                <a:close/>
              </a:path>
            </a:pathLst>
          </a:custGeom>
          <a:ln w="9525">
            <a:solidFill>
              <a:srgbClr val="97B853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4840985" y="3847083"/>
            <a:ext cx="3035300" cy="652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6350" indent="-3175" algn="ctr">
              <a:lnSpc>
                <a:spcPct val="100000"/>
              </a:lnSpc>
            </a:pPr>
            <a:r>
              <a:rPr sz="1400" b="1" dirty="0">
                <a:latin typeface="Times New Roman"/>
                <a:cs typeface="Times New Roman"/>
              </a:rPr>
              <a:t>Пр</a:t>
            </a:r>
            <a:r>
              <a:rPr sz="1400" b="1" spc="-10" dirty="0">
                <a:latin typeface="Times New Roman"/>
                <a:cs typeface="Times New Roman"/>
              </a:rPr>
              <a:t>и</a:t>
            </a:r>
            <a:r>
              <a:rPr sz="1400" b="1" spc="-45" dirty="0">
                <a:latin typeface="Times New Roman"/>
                <a:cs typeface="Times New Roman"/>
              </a:rPr>
              <a:t>х</a:t>
            </a:r>
            <a:r>
              <a:rPr sz="1400" b="1" spc="-30" dirty="0">
                <a:latin typeface="Times New Roman"/>
                <a:cs typeface="Times New Roman"/>
              </a:rPr>
              <a:t>о</a:t>
            </a:r>
            <a:r>
              <a:rPr sz="1400" b="1" dirty="0">
                <a:latin typeface="Times New Roman"/>
                <a:cs typeface="Times New Roman"/>
              </a:rPr>
              <a:t>д</a:t>
            </a:r>
            <a:r>
              <a:rPr sz="1400" b="1" spc="-10" dirty="0">
                <a:latin typeface="Times New Roman"/>
                <a:cs typeface="Times New Roman"/>
              </a:rPr>
              <a:t>и</a:t>
            </a:r>
            <a:r>
              <a:rPr sz="1400" b="1" spc="15" dirty="0">
                <a:latin typeface="Times New Roman"/>
                <a:cs typeface="Times New Roman"/>
              </a:rPr>
              <a:t>т</a:t>
            </a:r>
            <a:r>
              <a:rPr sz="1400" b="1" dirty="0">
                <a:latin typeface="Times New Roman"/>
                <a:cs typeface="Times New Roman"/>
              </a:rPr>
              <a:t>ся</a:t>
            </a:r>
            <a:r>
              <a:rPr sz="1400" b="1" spc="-30" dirty="0">
                <a:latin typeface="Times New Roman"/>
                <a:cs typeface="Times New Roman"/>
              </a:rPr>
              <a:t> </a:t>
            </a:r>
            <a:r>
              <a:rPr sz="1400" b="1" dirty="0">
                <a:latin typeface="Times New Roman"/>
                <a:cs typeface="Times New Roman"/>
              </a:rPr>
              <a:t>ра</a:t>
            </a:r>
            <a:r>
              <a:rPr sz="1400" b="1" spc="-25" dirty="0">
                <a:latin typeface="Times New Roman"/>
                <a:cs typeface="Times New Roman"/>
              </a:rPr>
              <a:t>с</a:t>
            </a:r>
            <a:r>
              <a:rPr sz="1400" b="1" spc="-45" dirty="0">
                <a:latin typeface="Times New Roman"/>
                <a:cs typeface="Times New Roman"/>
              </a:rPr>
              <a:t>х</a:t>
            </a:r>
            <a:r>
              <a:rPr sz="1400" b="1" spc="-30" dirty="0">
                <a:latin typeface="Times New Roman"/>
                <a:cs typeface="Times New Roman"/>
              </a:rPr>
              <a:t>о</a:t>
            </a:r>
            <a:r>
              <a:rPr sz="1400" b="1" dirty="0">
                <a:latin typeface="Times New Roman"/>
                <a:cs typeface="Times New Roman"/>
              </a:rPr>
              <a:t>д</a:t>
            </a:r>
            <a:r>
              <a:rPr sz="1400" b="1" spc="-35" dirty="0">
                <a:latin typeface="Times New Roman"/>
                <a:cs typeface="Times New Roman"/>
              </a:rPr>
              <a:t>о</a:t>
            </a:r>
            <a:r>
              <a:rPr sz="1400" b="1" dirty="0">
                <a:latin typeface="Times New Roman"/>
                <a:cs typeface="Times New Roman"/>
              </a:rPr>
              <a:t>в</a:t>
            </a:r>
            <a:r>
              <a:rPr sz="1400" b="1" spc="-40" dirty="0">
                <a:latin typeface="Times New Roman"/>
                <a:cs typeface="Times New Roman"/>
              </a:rPr>
              <a:t> </a:t>
            </a:r>
            <a:r>
              <a:rPr sz="1400" b="1" dirty="0">
                <a:latin typeface="Times New Roman"/>
                <a:cs typeface="Times New Roman"/>
              </a:rPr>
              <a:t>м</a:t>
            </a:r>
            <a:r>
              <a:rPr sz="1400" b="1" spc="15" dirty="0">
                <a:latin typeface="Times New Roman"/>
                <a:cs typeface="Times New Roman"/>
              </a:rPr>
              <a:t>е</a:t>
            </a:r>
            <a:r>
              <a:rPr sz="1400" b="1" dirty="0">
                <a:latin typeface="Times New Roman"/>
                <a:cs typeface="Times New Roman"/>
              </a:rPr>
              <a:t>с</a:t>
            </a:r>
            <a:r>
              <a:rPr sz="1400" b="1" spc="5" dirty="0">
                <a:latin typeface="Times New Roman"/>
                <a:cs typeface="Times New Roman"/>
              </a:rPr>
              <a:t>т</a:t>
            </a:r>
            <a:r>
              <a:rPr sz="1400" b="1" spc="-5" dirty="0">
                <a:latin typeface="Times New Roman"/>
                <a:cs typeface="Times New Roman"/>
              </a:rPr>
              <a:t>н</a:t>
            </a:r>
            <a:r>
              <a:rPr sz="1400" b="1" dirty="0">
                <a:latin typeface="Times New Roman"/>
                <a:cs typeface="Times New Roman"/>
              </a:rPr>
              <a:t>о</a:t>
            </a:r>
            <a:r>
              <a:rPr sz="1400" b="1" spc="-40" dirty="0">
                <a:latin typeface="Times New Roman"/>
                <a:cs typeface="Times New Roman"/>
              </a:rPr>
              <a:t>г</a:t>
            </a:r>
            <a:r>
              <a:rPr sz="1400" b="1" dirty="0">
                <a:latin typeface="Times New Roman"/>
                <a:cs typeface="Times New Roman"/>
              </a:rPr>
              <a:t>о б</a:t>
            </a:r>
            <a:r>
              <a:rPr sz="1400" b="1" spc="-90" dirty="0">
                <a:latin typeface="Times New Roman"/>
                <a:cs typeface="Times New Roman"/>
              </a:rPr>
              <a:t>ю</a:t>
            </a:r>
            <a:r>
              <a:rPr sz="1400" b="1" dirty="0">
                <a:latin typeface="Times New Roman"/>
                <a:cs typeface="Times New Roman"/>
              </a:rPr>
              <a:t>д</a:t>
            </a:r>
            <a:r>
              <a:rPr sz="1400" b="1" spc="-40" dirty="0">
                <a:latin typeface="Times New Roman"/>
                <a:cs typeface="Times New Roman"/>
              </a:rPr>
              <a:t>ж</a:t>
            </a:r>
            <a:r>
              <a:rPr sz="1400" b="1" dirty="0">
                <a:latin typeface="Times New Roman"/>
                <a:cs typeface="Times New Roman"/>
              </a:rPr>
              <a:t>е</a:t>
            </a:r>
            <a:r>
              <a:rPr sz="1400" b="1" spc="15" dirty="0">
                <a:latin typeface="Times New Roman"/>
                <a:cs typeface="Times New Roman"/>
              </a:rPr>
              <a:t>т</a:t>
            </a:r>
            <a:r>
              <a:rPr sz="1400" b="1" dirty="0">
                <a:latin typeface="Times New Roman"/>
                <a:cs typeface="Times New Roman"/>
              </a:rPr>
              <a:t>а</a:t>
            </a:r>
            <a:r>
              <a:rPr sz="1400" b="1" spc="-5" dirty="0">
                <a:latin typeface="Times New Roman"/>
                <a:cs typeface="Times New Roman"/>
              </a:rPr>
              <a:t> </a:t>
            </a:r>
            <a:r>
              <a:rPr sz="1400" b="1" u="heavy" spc="-345" dirty="0">
                <a:latin typeface="Times New Roman"/>
                <a:cs typeface="Times New Roman"/>
              </a:rPr>
              <a:t> </a:t>
            </a:r>
            <a:r>
              <a:rPr sz="1400" b="1" u="heavy" spc="-5" dirty="0">
                <a:latin typeface="Times New Roman"/>
                <a:cs typeface="Times New Roman"/>
              </a:rPr>
              <a:t>н</a:t>
            </a:r>
            <a:r>
              <a:rPr sz="1400" b="1" u="heavy" dirty="0">
                <a:latin typeface="Times New Roman"/>
                <a:cs typeface="Times New Roman"/>
              </a:rPr>
              <a:t>а соц</a:t>
            </a:r>
            <a:r>
              <a:rPr sz="1400" b="1" u="heavy" spc="-10" dirty="0">
                <a:latin typeface="Times New Roman"/>
                <a:cs typeface="Times New Roman"/>
              </a:rPr>
              <a:t>и</a:t>
            </a:r>
            <a:r>
              <a:rPr sz="1400" b="1" u="heavy" dirty="0">
                <a:latin typeface="Times New Roman"/>
                <a:cs typeface="Times New Roman"/>
              </a:rPr>
              <a:t>а</a:t>
            </a:r>
            <a:r>
              <a:rPr sz="1400" b="1" u="heavy" spc="-335" dirty="0">
                <a:latin typeface="Times New Roman"/>
                <a:cs typeface="Times New Roman"/>
              </a:rPr>
              <a:t> </a:t>
            </a:r>
            <a:r>
              <a:rPr sz="1400" b="1" u="heavy" dirty="0">
                <a:latin typeface="Times New Roman"/>
                <a:cs typeface="Times New Roman"/>
              </a:rPr>
              <a:t>л</a:t>
            </a:r>
            <a:r>
              <a:rPr sz="1400" b="1" u="heavy" spc="-350" dirty="0">
                <a:latin typeface="Times New Roman"/>
                <a:cs typeface="Times New Roman"/>
              </a:rPr>
              <a:t> </a:t>
            </a:r>
            <a:r>
              <a:rPr sz="1400" b="1" u="heavy" dirty="0">
                <a:latin typeface="Times New Roman"/>
                <a:cs typeface="Times New Roman"/>
              </a:rPr>
              <a:t>ьную</a:t>
            </a:r>
            <a:r>
              <a:rPr sz="1400" b="1" u="heavy" spc="-10" dirty="0">
                <a:latin typeface="Times New Roman"/>
                <a:cs typeface="Times New Roman"/>
              </a:rPr>
              <a:t> </a:t>
            </a:r>
            <a:r>
              <a:rPr sz="1400" b="1" u="heavy" spc="-5" dirty="0">
                <a:latin typeface="Times New Roman"/>
                <a:cs typeface="Times New Roman"/>
              </a:rPr>
              <a:t>п</a:t>
            </a:r>
            <a:r>
              <a:rPr sz="1400" b="1" u="heavy" spc="-20" dirty="0">
                <a:latin typeface="Times New Roman"/>
                <a:cs typeface="Times New Roman"/>
              </a:rPr>
              <a:t>о</a:t>
            </a:r>
            <a:r>
              <a:rPr sz="1400" b="1" u="heavy" dirty="0">
                <a:latin typeface="Times New Roman"/>
                <a:cs typeface="Times New Roman"/>
              </a:rPr>
              <a:t>л</a:t>
            </a:r>
            <a:r>
              <a:rPr sz="1400" b="1" u="heavy" spc="-350" dirty="0">
                <a:latin typeface="Times New Roman"/>
                <a:cs typeface="Times New Roman"/>
              </a:rPr>
              <a:t> </a:t>
            </a:r>
            <a:r>
              <a:rPr sz="1400" b="1" u="heavy" spc="-5" dirty="0">
                <a:latin typeface="Times New Roman"/>
                <a:cs typeface="Times New Roman"/>
              </a:rPr>
              <a:t>и</a:t>
            </a:r>
            <a:r>
              <a:rPr sz="1400" b="1" u="heavy" dirty="0">
                <a:latin typeface="Times New Roman"/>
                <a:cs typeface="Times New Roman"/>
              </a:rPr>
              <a:t>т</a:t>
            </a:r>
            <a:r>
              <a:rPr sz="1400" b="1" u="heavy" spc="-350" dirty="0">
                <a:latin typeface="Times New Roman"/>
                <a:cs typeface="Times New Roman"/>
              </a:rPr>
              <a:t> </a:t>
            </a:r>
            <a:r>
              <a:rPr sz="1400" b="1" u="heavy" spc="-5" dirty="0">
                <a:latin typeface="Times New Roman"/>
                <a:cs typeface="Times New Roman"/>
              </a:rPr>
              <a:t>и</a:t>
            </a:r>
            <a:r>
              <a:rPr sz="1400" b="1" u="heavy" spc="-30" dirty="0">
                <a:latin typeface="Times New Roman"/>
                <a:cs typeface="Times New Roman"/>
              </a:rPr>
              <a:t>к</a:t>
            </a:r>
            <a:r>
              <a:rPr sz="1400" b="1" u="heavy" dirty="0">
                <a:latin typeface="Times New Roman"/>
                <a:cs typeface="Times New Roman"/>
              </a:rPr>
              <a:t>у</a:t>
            </a:r>
            <a:r>
              <a:rPr sz="1400" b="1" u="heavy" spc="20" dirty="0">
                <a:latin typeface="Times New Roman"/>
                <a:cs typeface="Times New Roman"/>
              </a:rPr>
              <a:t> </a:t>
            </a:r>
            <a:r>
              <a:rPr sz="1400" b="1" spc="-5" dirty="0">
                <a:latin typeface="Times New Roman"/>
                <a:cs typeface="Times New Roman"/>
              </a:rPr>
              <a:t>н</a:t>
            </a:r>
            <a:r>
              <a:rPr sz="1400" b="1" dirty="0">
                <a:latin typeface="Times New Roman"/>
                <a:cs typeface="Times New Roman"/>
              </a:rPr>
              <a:t>а </a:t>
            </a:r>
            <a:r>
              <a:rPr sz="1400" b="1" spc="-30" dirty="0">
                <a:latin typeface="Times New Roman"/>
                <a:cs typeface="Times New Roman"/>
              </a:rPr>
              <a:t>о</a:t>
            </a:r>
            <a:r>
              <a:rPr sz="1400" b="1" dirty="0">
                <a:latin typeface="Times New Roman"/>
                <a:cs typeface="Times New Roman"/>
              </a:rPr>
              <a:t>д</a:t>
            </a:r>
            <a:r>
              <a:rPr sz="1400" b="1" spc="-10" dirty="0">
                <a:latin typeface="Times New Roman"/>
                <a:cs typeface="Times New Roman"/>
              </a:rPr>
              <a:t>н</a:t>
            </a:r>
            <a:r>
              <a:rPr sz="1400" b="1" dirty="0">
                <a:latin typeface="Times New Roman"/>
                <a:cs typeface="Times New Roman"/>
              </a:rPr>
              <a:t>о</a:t>
            </a:r>
            <a:r>
              <a:rPr sz="1400" b="1" spc="-40" dirty="0">
                <a:latin typeface="Times New Roman"/>
                <a:cs typeface="Times New Roman"/>
              </a:rPr>
              <a:t>г</a:t>
            </a:r>
            <a:r>
              <a:rPr sz="1400" b="1" dirty="0">
                <a:latin typeface="Times New Roman"/>
                <a:cs typeface="Times New Roman"/>
              </a:rPr>
              <a:t>о</a:t>
            </a:r>
            <a:r>
              <a:rPr sz="1400" b="1" spc="-25" dirty="0">
                <a:latin typeface="Times New Roman"/>
                <a:cs typeface="Times New Roman"/>
              </a:rPr>
              <a:t> </a:t>
            </a:r>
            <a:r>
              <a:rPr sz="1400" b="1" dirty="0">
                <a:latin typeface="Times New Roman"/>
                <a:cs typeface="Times New Roman"/>
              </a:rPr>
              <a:t>гра</a:t>
            </a:r>
            <a:r>
              <a:rPr sz="1400" b="1" spc="-10" dirty="0">
                <a:latin typeface="Times New Roman"/>
                <a:cs typeface="Times New Roman"/>
              </a:rPr>
              <a:t>ж</a:t>
            </a:r>
            <a:r>
              <a:rPr sz="1400" b="1" dirty="0">
                <a:latin typeface="Times New Roman"/>
                <a:cs typeface="Times New Roman"/>
              </a:rPr>
              <a:t>дан</a:t>
            </a:r>
            <a:r>
              <a:rPr sz="1400" b="1" spc="-10" dirty="0">
                <a:latin typeface="Times New Roman"/>
                <a:cs typeface="Times New Roman"/>
              </a:rPr>
              <a:t>и</a:t>
            </a:r>
            <a:r>
              <a:rPr sz="1400" b="1" spc="-5" dirty="0">
                <a:latin typeface="Times New Roman"/>
                <a:cs typeface="Times New Roman"/>
              </a:rPr>
              <a:t>н</a:t>
            </a:r>
            <a:r>
              <a:rPr sz="1400" b="1" dirty="0">
                <a:latin typeface="Times New Roman"/>
                <a:cs typeface="Times New Roman"/>
              </a:rPr>
              <a:t>а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3877055" y="2185416"/>
            <a:ext cx="4887467" cy="101041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4899152" y="2346578"/>
            <a:ext cx="2846070" cy="652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6350" indent="-635" algn="ctr">
              <a:lnSpc>
                <a:spcPct val="100000"/>
              </a:lnSpc>
            </a:pPr>
            <a:r>
              <a:rPr sz="1400" b="1" spc="-10" dirty="0">
                <a:solidFill>
                  <a:srgbClr val="DBEDF4"/>
                </a:solidFill>
                <a:latin typeface="Times New Roman"/>
                <a:cs typeface="Times New Roman"/>
              </a:rPr>
              <a:t>Р</a:t>
            </a:r>
            <a:r>
              <a:rPr sz="1400" b="1" dirty="0">
                <a:solidFill>
                  <a:srgbClr val="DBEDF4"/>
                </a:solidFill>
                <a:latin typeface="Times New Roman"/>
                <a:cs typeface="Times New Roman"/>
              </a:rPr>
              <a:t>а</a:t>
            </a:r>
            <a:r>
              <a:rPr sz="1400" b="1" spc="-25" dirty="0">
                <a:solidFill>
                  <a:srgbClr val="DBEDF4"/>
                </a:solidFill>
                <a:latin typeface="Times New Roman"/>
                <a:cs typeface="Times New Roman"/>
              </a:rPr>
              <a:t>с</a:t>
            </a:r>
            <a:r>
              <a:rPr sz="1400" b="1" spc="-45" dirty="0">
                <a:solidFill>
                  <a:srgbClr val="DBEDF4"/>
                </a:solidFill>
                <a:latin typeface="Times New Roman"/>
                <a:cs typeface="Times New Roman"/>
              </a:rPr>
              <a:t>х</a:t>
            </a:r>
            <a:r>
              <a:rPr sz="1400" b="1" spc="-30" dirty="0">
                <a:solidFill>
                  <a:srgbClr val="DBEDF4"/>
                </a:solidFill>
                <a:latin typeface="Times New Roman"/>
                <a:cs typeface="Times New Roman"/>
              </a:rPr>
              <a:t>о</a:t>
            </a:r>
            <a:r>
              <a:rPr sz="1400" b="1" dirty="0">
                <a:solidFill>
                  <a:srgbClr val="DBEDF4"/>
                </a:solidFill>
                <a:latin typeface="Times New Roman"/>
                <a:cs typeface="Times New Roman"/>
              </a:rPr>
              <a:t>д</a:t>
            </a:r>
            <a:r>
              <a:rPr sz="1400" b="1" spc="-35" dirty="0">
                <a:solidFill>
                  <a:srgbClr val="DBEDF4"/>
                </a:solidFill>
                <a:latin typeface="Times New Roman"/>
                <a:cs typeface="Times New Roman"/>
              </a:rPr>
              <a:t>о</a:t>
            </a:r>
            <a:r>
              <a:rPr sz="1400" b="1" dirty="0">
                <a:solidFill>
                  <a:srgbClr val="DBEDF4"/>
                </a:solidFill>
                <a:latin typeface="Times New Roman"/>
                <a:cs typeface="Times New Roman"/>
              </a:rPr>
              <a:t>в</a:t>
            </a:r>
            <a:r>
              <a:rPr sz="1400" b="1" spc="-55" dirty="0">
                <a:solidFill>
                  <a:srgbClr val="DBEDF4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DBEDF4"/>
                </a:solidFill>
                <a:latin typeface="Times New Roman"/>
                <a:cs typeface="Times New Roman"/>
              </a:rPr>
              <a:t>м</a:t>
            </a:r>
            <a:r>
              <a:rPr sz="1400" b="1" spc="15" dirty="0">
                <a:solidFill>
                  <a:srgbClr val="DBEDF4"/>
                </a:solidFill>
                <a:latin typeface="Times New Roman"/>
                <a:cs typeface="Times New Roman"/>
              </a:rPr>
              <a:t>е</a:t>
            </a:r>
            <a:r>
              <a:rPr sz="1400" b="1" dirty="0">
                <a:solidFill>
                  <a:srgbClr val="DBEDF4"/>
                </a:solidFill>
                <a:latin typeface="Times New Roman"/>
                <a:cs typeface="Times New Roman"/>
              </a:rPr>
              <a:t>с</a:t>
            </a:r>
            <a:r>
              <a:rPr sz="1400" b="1" spc="5" dirty="0">
                <a:solidFill>
                  <a:srgbClr val="DBEDF4"/>
                </a:solidFill>
                <a:latin typeface="Times New Roman"/>
                <a:cs typeface="Times New Roman"/>
              </a:rPr>
              <a:t>т</a:t>
            </a:r>
            <a:r>
              <a:rPr sz="1400" b="1" spc="-5" dirty="0">
                <a:solidFill>
                  <a:srgbClr val="DBEDF4"/>
                </a:solidFill>
                <a:latin typeface="Times New Roman"/>
                <a:cs typeface="Times New Roman"/>
              </a:rPr>
              <a:t>н</a:t>
            </a:r>
            <a:r>
              <a:rPr sz="1400" b="1" dirty="0">
                <a:solidFill>
                  <a:srgbClr val="DBEDF4"/>
                </a:solidFill>
                <a:latin typeface="Times New Roman"/>
                <a:cs typeface="Times New Roman"/>
              </a:rPr>
              <a:t>о</a:t>
            </a:r>
            <a:r>
              <a:rPr sz="1400" b="1" spc="-40" dirty="0">
                <a:solidFill>
                  <a:srgbClr val="DBEDF4"/>
                </a:solidFill>
                <a:latin typeface="Times New Roman"/>
                <a:cs typeface="Times New Roman"/>
              </a:rPr>
              <a:t>г</a:t>
            </a:r>
            <a:r>
              <a:rPr sz="1400" b="1" dirty="0">
                <a:solidFill>
                  <a:srgbClr val="DBEDF4"/>
                </a:solidFill>
                <a:latin typeface="Times New Roman"/>
                <a:cs typeface="Times New Roman"/>
              </a:rPr>
              <a:t>о</a:t>
            </a:r>
            <a:r>
              <a:rPr sz="1400" b="1" spc="-15" dirty="0">
                <a:solidFill>
                  <a:srgbClr val="DBEDF4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DBEDF4"/>
                </a:solidFill>
                <a:latin typeface="Times New Roman"/>
                <a:cs typeface="Times New Roman"/>
              </a:rPr>
              <a:t>б</a:t>
            </a:r>
            <a:r>
              <a:rPr sz="1400" b="1" spc="-90" dirty="0">
                <a:solidFill>
                  <a:srgbClr val="DBEDF4"/>
                </a:solidFill>
                <a:latin typeface="Times New Roman"/>
                <a:cs typeface="Times New Roman"/>
              </a:rPr>
              <a:t>ю</a:t>
            </a:r>
            <a:r>
              <a:rPr sz="1400" b="1" dirty="0">
                <a:solidFill>
                  <a:srgbClr val="DBEDF4"/>
                </a:solidFill>
                <a:latin typeface="Times New Roman"/>
                <a:cs typeface="Times New Roman"/>
              </a:rPr>
              <a:t>д</a:t>
            </a:r>
            <a:r>
              <a:rPr sz="1400" b="1" spc="-40" dirty="0">
                <a:solidFill>
                  <a:srgbClr val="DBEDF4"/>
                </a:solidFill>
                <a:latin typeface="Times New Roman"/>
                <a:cs typeface="Times New Roman"/>
              </a:rPr>
              <a:t>ж</a:t>
            </a:r>
            <a:r>
              <a:rPr sz="1400" b="1" dirty="0">
                <a:solidFill>
                  <a:srgbClr val="DBEDF4"/>
                </a:solidFill>
                <a:latin typeface="Times New Roman"/>
                <a:cs typeface="Times New Roman"/>
              </a:rPr>
              <a:t>е</a:t>
            </a:r>
            <a:r>
              <a:rPr sz="1400" b="1" spc="15" dirty="0">
                <a:solidFill>
                  <a:srgbClr val="DBEDF4"/>
                </a:solidFill>
                <a:latin typeface="Times New Roman"/>
                <a:cs typeface="Times New Roman"/>
              </a:rPr>
              <a:t>т</a:t>
            </a:r>
            <a:r>
              <a:rPr sz="1400" b="1" dirty="0">
                <a:solidFill>
                  <a:srgbClr val="DBEDF4"/>
                </a:solidFill>
                <a:latin typeface="Times New Roman"/>
                <a:cs typeface="Times New Roman"/>
              </a:rPr>
              <a:t>а </a:t>
            </a:r>
            <a:r>
              <a:rPr sz="1400" b="1" spc="-10" dirty="0">
                <a:solidFill>
                  <a:srgbClr val="DBEDF4"/>
                </a:solidFill>
                <a:latin typeface="Times New Roman"/>
                <a:cs typeface="Times New Roman"/>
              </a:rPr>
              <a:t>С</a:t>
            </a:r>
            <a:r>
              <a:rPr sz="1400" b="1" spc="-5" dirty="0">
                <a:solidFill>
                  <a:srgbClr val="DBEDF4"/>
                </a:solidFill>
                <a:latin typeface="Times New Roman"/>
                <a:cs typeface="Times New Roman"/>
              </a:rPr>
              <a:t>ин</a:t>
            </a:r>
            <a:r>
              <a:rPr sz="1400" b="1" dirty="0">
                <a:solidFill>
                  <a:srgbClr val="DBEDF4"/>
                </a:solidFill>
                <a:latin typeface="Times New Roman"/>
                <a:cs typeface="Times New Roman"/>
              </a:rPr>
              <a:t>е</a:t>
            </a:r>
            <a:r>
              <a:rPr sz="1400" b="1" spc="-40" dirty="0">
                <a:solidFill>
                  <a:srgbClr val="DBEDF4"/>
                </a:solidFill>
                <a:latin typeface="Times New Roman"/>
                <a:cs typeface="Times New Roman"/>
              </a:rPr>
              <a:t>г</a:t>
            </a:r>
            <a:r>
              <a:rPr sz="1400" b="1" dirty="0">
                <a:solidFill>
                  <a:srgbClr val="DBEDF4"/>
                </a:solidFill>
                <a:latin typeface="Times New Roman"/>
                <a:cs typeface="Times New Roman"/>
              </a:rPr>
              <a:t>орс</a:t>
            </a:r>
            <a:r>
              <a:rPr sz="1400" b="1" spc="-30" dirty="0">
                <a:solidFill>
                  <a:srgbClr val="DBEDF4"/>
                </a:solidFill>
                <a:latin typeface="Times New Roman"/>
                <a:cs typeface="Times New Roman"/>
              </a:rPr>
              <a:t>к</a:t>
            </a:r>
            <a:r>
              <a:rPr sz="1400" b="1" dirty="0">
                <a:solidFill>
                  <a:srgbClr val="DBEDF4"/>
                </a:solidFill>
                <a:latin typeface="Times New Roman"/>
                <a:cs typeface="Times New Roman"/>
              </a:rPr>
              <a:t>о</a:t>
            </a:r>
            <a:r>
              <a:rPr sz="1400" b="1" spc="-40" dirty="0">
                <a:solidFill>
                  <a:srgbClr val="DBEDF4"/>
                </a:solidFill>
                <a:latin typeface="Times New Roman"/>
                <a:cs typeface="Times New Roman"/>
              </a:rPr>
              <a:t>г</a:t>
            </a:r>
            <a:r>
              <a:rPr sz="1400" b="1" dirty="0">
                <a:solidFill>
                  <a:srgbClr val="DBEDF4"/>
                </a:solidFill>
                <a:latin typeface="Times New Roman"/>
                <a:cs typeface="Times New Roman"/>
              </a:rPr>
              <a:t>о</a:t>
            </a:r>
            <a:r>
              <a:rPr sz="1400" b="1" spc="5" dirty="0">
                <a:solidFill>
                  <a:srgbClr val="DBEDF4"/>
                </a:solidFill>
                <a:latin typeface="Times New Roman"/>
                <a:cs typeface="Times New Roman"/>
              </a:rPr>
              <a:t> </a:t>
            </a:r>
            <a:r>
              <a:rPr sz="1400" b="1" spc="10" dirty="0">
                <a:solidFill>
                  <a:srgbClr val="DBEDF4"/>
                </a:solidFill>
                <a:latin typeface="Times New Roman"/>
                <a:cs typeface="Times New Roman"/>
              </a:rPr>
              <a:t>с</a:t>
            </a:r>
            <a:r>
              <a:rPr sz="1400" b="1" dirty="0">
                <a:solidFill>
                  <a:srgbClr val="DBEDF4"/>
                </a:solidFill>
                <a:latin typeface="Times New Roman"/>
                <a:cs typeface="Times New Roman"/>
              </a:rPr>
              <a:t>ельс</a:t>
            </a:r>
            <a:r>
              <a:rPr sz="1400" b="1" spc="-30" dirty="0">
                <a:solidFill>
                  <a:srgbClr val="DBEDF4"/>
                </a:solidFill>
                <a:latin typeface="Times New Roman"/>
                <a:cs typeface="Times New Roman"/>
              </a:rPr>
              <a:t>к</a:t>
            </a:r>
            <a:r>
              <a:rPr sz="1400" b="1" dirty="0">
                <a:solidFill>
                  <a:srgbClr val="DBEDF4"/>
                </a:solidFill>
                <a:latin typeface="Times New Roman"/>
                <a:cs typeface="Times New Roman"/>
              </a:rPr>
              <a:t>о</a:t>
            </a:r>
            <a:r>
              <a:rPr sz="1400" b="1" spc="-40" dirty="0">
                <a:solidFill>
                  <a:srgbClr val="DBEDF4"/>
                </a:solidFill>
                <a:latin typeface="Times New Roman"/>
                <a:cs typeface="Times New Roman"/>
              </a:rPr>
              <a:t>г</a:t>
            </a:r>
            <a:r>
              <a:rPr sz="1400" b="1" dirty="0">
                <a:solidFill>
                  <a:srgbClr val="DBEDF4"/>
                </a:solidFill>
                <a:latin typeface="Times New Roman"/>
                <a:cs typeface="Times New Roman"/>
              </a:rPr>
              <a:t>о</a:t>
            </a:r>
            <a:r>
              <a:rPr sz="1400" b="1" spc="5" dirty="0">
                <a:solidFill>
                  <a:srgbClr val="DBEDF4"/>
                </a:solidFill>
                <a:latin typeface="Times New Roman"/>
                <a:cs typeface="Times New Roman"/>
              </a:rPr>
              <a:t> </a:t>
            </a:r>
            <a:r>
              <a:rPr sz="1400" b="1" spc="-10" dirty="0">
                <a:solidFill>
                  <a:srgbClr val="DBEDF4"/>
                </a:solidFill>
                <a:latin typeface="Times New Roman"/>
                <a:cs typeface="Times New Roman"/>
              </a:rPr>
              <a:t>п</a:t>
            </a:r>
            <a:r>
              <a:rPr sz="1400" b="1" dirty="0">
                <a:solidFill>
                  <a:srgbClr val="DBEDF4"/>
                </a:solidFill>
                <a:latin typeface="Times New Roman"/>
                <a:cs typeface="Times New Roman"/>
              </a:rPr>
              <a:t>о</a:t>
            </a:r>
            <a:r>
              <a:rPr sz="1400" b="1" spc="10" dirty="0">
                <a:solidFill>
                  <a:srgbClr val="DBEDF4"/>
                </a:solidFill>
                <a:latin typeface="Times New Roman"/>
                <a:cs typeface="Times New Roman"/>
              </a:rPr>
              <a:t>с</a:t>
            </a:r>
            <a:r>
              <a:rPr sz="1400" b="1" dirty="0">
                <a:solidFill>
                  <a:srgbClr val="DBEDF4"/>
                </a:solidFill>
                <a:latin typeface="Times New Roman"/>
                <a:cs typeface="Times New Roman"/>
              </a:rPr>
              <a:t>елен</a:t>
            </a:r>
            <a:r>
              <a:rPr sz="1400" b="1" spc="-10" dirty="0">
                <a:solidFill>
                  <a:srgbClr val="DBEDF4"/>
                </a:solidFill>
                <a:latin typeface="Times New Roman"/>
                <a:cs typeface="Times New Roman"/>
              </a:rPr>
              <a:t>и</a:t>
            </a:r>
            <a:r>
              <a:rPr sz="1400" b="1" dirty="0">
                <a:solidFill>
                  <a:srgbClr val="DBEDF4"/>
                </a:solidFill>
                <a:latin typeface="Times New Roman"/>
                <a:cs typeface="Times New Roman"/>
              </a:rPr>
              <a:t>я </a:t>
            </a:r>
            <a:r>
              <a:rPr sz="1400" b="1" spc="-5" dirty="0">
                <a:solidFill>
                  <a:srgbClr val="DBEDF4"/>
                </a:solidFill>
                <a:latin typeface="Times New Roman"/>
                <a:cs typeface="Times New Roman"/>
              </a:rPr>
              <a:t>п</a:t>
            </a:r>
            <a:r>
              <a:rPr sz="1400" b="1" dirty="0">
                <a:solidFill>
                  <a:srgbClr val="DBEDF4"/>
                </a:solidFill>
                <a:latin typeface="Times New Roman"/>
                <a:cs typeface="Times New Roman"/>
              </a:rPr>
              <a:t>р</a:t>
            </a:r>
            <a:r>
              <a:rPr sz="1400" b="1" spc="-10" dirty="0">
                <a:solidFill>
                  <a:srgbClr val="DBEDF4"/>
                </a:solidFill>
                <a:latin typeface="Times New Roman"/>
                <a:cs typeface="Times New Roman"/>
              </a:rPr>
              <a:t>и</a:t>
            </a:r>
            <a:r>
              <a:rPr sz="1400" b="1" spc="-45" dirty="0">
                <a:solidFill>
                  <a:srgbClr val="DBEDF4"/>
                </a:solidFill>
                <a:latin typeface="Times New Roman"/>
                <a:cs typeface="Times New Roman"/>
              </a:rPr>
              <a:t>х</a:t>
            </a:r>
            <a:r>
              <a:rPr sz="1400" b="1" spc="-30" dirty="0">
                <a:solidFill>
                  <a:srgbClr val="DBEDF4"/>
                </a:solidFill>
                <a:latin typeface="Times New Roman"/>
                <a:cs typeface="Times New Roman"/>
              </a:rPr>
              <a:t>о</a:t>
            </a:r>
            <a:r>
              <a:rPr sz="1400" b="1" dirty="0">
                <a:solidFill>
                  <a:srgbClr val="DBEDF4"/>
                </a:solidFill>
                <a:latin typeface="Times New Roman"/>
                <a:cs typeface="Times New Roman"/>
              </a:rPr>
              <a:t>д</a:t>
            </a:r>
            <a:r>
              <a:rPr sz="1400" b="1" spc="-10" dirty="0">
                <a:solidFill>
                  <a:srgbClr val="DBEDF4"/>
                </a:solidFill>
                <a:latin typeface="Times New Roman"/>
                <a:cs typeface="Times New Roman"/>
              </a:rPr>
              <a:t>и</a:t>
            </a:r>
            <a:r>
              <a:rPr sz="1400" b="1" spc="15" dirty="0">
                <a:solidFill>
                  <a:srgbClr val="DBEDF4"/>
                </a:solidFill>
                <a:latin typeface="Times New Roman"/>
                <a:cs typeface="Times New Roman"/>
              </a:rPr>
              <a:t>т</a:t>
            </a:r>
            <a:r>
              <a:rPr sz="1400" b="1" dirty="0">
                <a:solidFill>
                  <a:srgbClr val="DBEDF4"/>
                </a:solidFill>
                <a:latin typeface="Times New Roman"/>
                <a:cs typeface="Times New Roman"/>
              </a:rPr>
              <a:t>ся</a:t>
            </a:r>
            <a:r>
              <a:rPr sz="1400" b="1" spc="-20" dirty="0">
                <a:solidFill>
                  <a:srgbClr val="DBEDF4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DBEDF4"/>
                </a:solidFill>
                <a:latin typeface="Times New Roman"/>
                <a:cs typeface="Times New Roman"/>
              </a:rPr>
              <a:t>н</a:t>
            </a:r>
            <a:r>
              <a:rPr sz="1400" b="1" dirty="0">
                <a:solidFill>
                  <a:srgbClr val="DBEDF4"/>
                </a:solidFill>
                <a:latin typeface="Times New Roman"/>
                <a:cs typeface="Times New Roman"/>
              </a:rPr>
              <a:t>а</a:t>
            </a:r>
            <a:r>
              <a:rPr sz="1400" b="1" spc="10" dirty="0">
                <a:solidFill>
                  <a:srgbClr val="DBEDF4"/>
                </a:solidFill>
                <a:latin typeface="Times New Roman"/>
                <a:cs typeface="Times New Roman"/>
              </a:rPr>
              <a:t> </a:t>
            </a:r>
            <a:r>
              <a:rPr sz="1400" b="1" spc="-30" dirty="0">
                <a:solidFill>
                  <a:srgbClr val="DBEDF4"/>
                </a:solidFill>
                <a:latin typeface="Times New Roman"/>
                <a:cs typeface="Times New Roman"/>
              </a:rPr>
              <a:t>о</a:t>
            </a:r>
            <a:r>
              <a:rPr sz="1400" b="1" dirty="0">
                <a:solidFill>
                  <a:srgbClr val="DBEDF4"/>
                </a:solidFill>
                <a:latin typeface="Times New Roman"/>
                <a:cs typeface="Times New Roman"/>
              </a:rPr>
              <a:t>д</a:t>
            </a:r>
            <a:r>
              <a:rPr sz="1400" b="1" spc="-10" dirty="0">
                <a:solidFill>
                  <a:srgbClr val="DBEDF4"/>
                </a:solidFill>
                <a:latin typeface="Times New Roman"/>
                <a:cs typeface="Times New Roman"/>
              </a:rPr>
              <a:t>н</a:t>
            </a:r>
            <a:r>
              <a:rPr sz="1400" b="1" dirty="0">
                <a:solidFill>
                  <a:srgbClr val="DBEDF4"/>
                </a:solidFill>
                <a:latin typeface="Times New Roman"/>
                <a:cs typeface="Times New Roman"/>
              </a:rPr>
              <a:t>о</a:t>
            </a:r>
            <a:r>
              <a:rPr sz="1400" b="1" spc="-40" dirty="0">
                <a:solidFill>
                  <a:srgbClr val="DBEDF4"/>
                </a:solidFill>
                <a:latin typeface="Times New Roman"/>
                <a:cs typeface="Times New Roman"/>
              </a:rPr>
              <a:t>г</a:t>
            </a:r>
            <a:r>
              <a:rPr sz="1400" b="1" dirty="0">
                <a:solidFill>
                  <a:srgbClr val="DBEDF4"/>
                </a:solidFill>
                <a:latin typeface="Times New Roman"/>
                <a:cs typeface="Times New Roman"/>
              </a:rPr>
              <a:t>о</a:t>
            </a:r>
            <a:r>
              <a:rPr sz="1400" b="1" spc="-15" dirty="0">
                <a:solidFill>
                  <a:srgbClr val="DBEDF4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DBEDF4"/>
                </a:solidFill>
                <a:latin typeface="Times New Roman"/>
                <a:cs typeface="Times New Roman"/>
              </a:rPr>
              <a:t>гра</a:t>
            </a:r>
            <a:r>
              <a:rPr sz="1400" b="1" spc="-10" dirty="0">
                <a:solidFill>
                  <a:srgbClr val="DBEDF4"/>
                </a:solidFill>
                <a:latin typeface="Times New Roman"/>
                <a:cs typeface="Times New Roman"/>
              </a:rPr>
              <a:t>ж</a:t>
            </a:r>
            <a:r>
              <a:rPr sz="1400" b="1" dirty="0">
                <a:solidFill>
                  <a:srgbClr val="DBEDF4"/>
                </a:solidFill>
                <a:latin typeface="Times New Roman"/>
                <a:cs typeface="Times New Roman"/>
              </a:rPr>
              <a:t>дан</a:t>
            </a:r>
            <a:r>
              <a:rPr sz="1400" b="1" spc="-10" dirty="0">
                <a:solidFill>
                  <a:srgbClr val="DBEDF4"/>
                </a:solidFill>
                <a:latin typeface="Times New Roman"/>
                <a:cs typeface="Times New Roman"/>
              </a:rPr>
              <a:t>и</a:t>
            </a:r>
            <a:r>
              <a:rPr sz="1400" b="1" spc="-5" dirty="0">
                <a:solidFill>
                  <a:srgbClr val="DBEDF4"/>
                </a:solidFill>
                <a:latin typeface="Times New Roman"/>
                <a:cs typeface="Times New Roman"/>
              </a:rPr>
              <a:t>н</a:t>
            </a:r>
            <a:r>
              <a:rPr sz="1400" b="1" dirty="0">
                <a:solidFill>
                  <a:srgbClr val="DBEDF4"/>
                </a:solidFill>
                <a:latin typeface="Times New Roman"/>
                <a:cs typeface="Times New Roman"/>
              </a:rPr>
              <a:t>а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438400" y="38862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80,2</a:t>
            </a: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убля в месяц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4287" y="1571625"/>
            <a:ext cx="8713470" cy="5113020"/>
          </a:xfrm>
          <a:custGeom>
            <a:avLst/>
            <a:gdLst/>
            <a:ahLst/>
            <a:cxnLst/>
            <a:rect l="l" t="t" r="r" b="b"/>
            <a:pathLst>
              <a:path w="8713470" h="5113020">
                <a:moveTo>
                  <a:pt x="4356442" y="0"/>
                </a:moveTo>
                <a:lnTo>
                  <a:pt x="3999144" y="8474"/>
                </a:lnTo>
                <a:lnTo>
                  <a:pt x="3649800" y="33458"/>
                </a:lnTo>
                <a:lnTo>
                  <a:pt x="3309533" y="74294"/>
                </a:lnTo>
                <a:lnTo>
                  <a:pt x="2979463" y="130324"/>
                </a:lnTo>
                <a:lnTo>
                  <a:pt x="2660711" y="200890"/>
                </a:lnTo>
                <a:lnTo>
                  <a:pt x="2354398" y="285333"/>
                </a:lnTo>
                <a:lnTo>
                  <a:pt x="2061646" y="382997"/>
                </a:lnTo>
                <a:lnTo>
                  <a:pt x="1783576" y="493223"/>
                </a:lnTo>
                <a:lnTo>
                  <a:pt x="1521309" y="615352"/>
                </a:lnTo>
                <a:lnTo>
                  <a:pt x="1275965" y="748728"/>
                </a:lnTo>
                <a:lnTo>
                  <a:pt x="1048667" y="892692"/>
                </a:lnTo>
                <a:lnTo>
                  <a:pt x="840535" y="1046585"/>
                </a:lnTo>
                <a:lnTo>
                  <a:pt x="652690" y="1209751"/>
                </a:lnTo>
                <a:lnTo>
                  <a:pt x="486254" y="1381530"/>
                </a:lnTo>
                <a:lnTo>
                  <a:pt x="342348" y="1561266"/>
                </a:lnTo>
                <a:lnTo>
                  <a:pt x="222092" y="1748300"/>
                </a:lnTo>
                <a:lnTo>
                  <a:pt x="126608" y="1941974"/>
                </a:lnTo>
                <a:lnTo>
                  <a:pt x="57017" y="2141629"/>
                </a:lnTo>
                <a:lnTo>
                  <a:pt x="14441" y="2346609"/>
                </a:lnTo>
                <a:lnTo>
                  <a:pt x="0" y="2556256"/>
                </a:lnTo>
                <a:lnTo>
                  <a:pt x="14441" y="2765919"/>
                </a:lnTo>
                <a:lnTo>
                  <a:pt x="57017" y="2970914"/>
                </a:lnTo>
                <a:lnTo>
                  <a:pt x="126608" y="3170582"/>
                </a:lnTo>
                <a:lnTo>
                  <a:pt x="222092" y="3364265"/>
                </a:lnTo>
                <a:lnTo>
                  <a:pt x="342348" y="3551306"/>
                </a:lnTo>
                <a:lnTo>
                  <a:pt x="486254" y="3731048"/>
                </a:lnTo>
                <a:lnTo>
                  <a:pt x="652690" y="3902831"/>
                </a:lnTo>
                <a:lnTo>
                  <a:pt x="840535" y="4065999"/>
                </a:lnTo>
                <a:lnTo>
                  <a:pt x="1048667" y="4219893"/>
                </a:lnTo>
                <a:lnTo>
                  <a:pt x="1275965" y="4363856"/>
                </a:lnTo>
                <a:lnTo>
                  <a:pt x="1521309" y="4497230"/>
                </a:lnTo>
                <a:lnTo>
                  <a:pt x="1783576" y="4619358"/>
                </a:lnTo>
                <a:lnTo>
                  <a:pt x="2061646" y="4729581"/>
                </a:lnTo>
                <a:lnTo>
                  <a:pt x="2354398" y="4827241"/>
                </a:lnTo>
                <a:lnTo>
                  <a:pt x="2660711" y="4911682"/>
                </a:lnTo>
                <a:lnTo>
                  <a:pt x="2979463" y="4982245"/>
                </a:lnTo>
                <a:lnTo>
                  <a:pt x="3309533" y="5038272"/>
                </a:lnTo>
                <a:lnTo>
                  <a:pt x="3649800" y="5079106"/>
                </a:lnTo>
                <a:lnTo>
                  <a:pt x="3999144" y="5104089"/>
                </a:lnTo>
                <a:lnTo>
                  <a:pt x="4356442" y="5112562"/>
                </a:lnTo>
                <a:lnTo>
                  <a:pt x="4713741" y="5104089"/>
                </a:lnTo>
                <a:lnTo>
                  <a:pt x="5063086" y="5079106"/>
                </a:lnTo>
                <a:lnTo>
                  <a:pt x="5403354" y="5038272"/>
                </a:lnTo>
                <a:lnTo>
                  <a:pt x="5733426" y="4982245"/>
                </a:lnTo>
                <a:lnTo>
                  <a:pt x="6052180" y="4911682"/>
                </a:lnTo>
                <a:lnTo>
                  <a:pt x="6358495" y="4827241"/>
                </a:lnTo>
                <a:lnTo>
                  <a:pt x="6651249" y="4729581"/>
                </a:lnTo>
                <a:lnTo>
                  <a:pt x="6929322" y="4619358"/>
                </a:lnTo>
                <a:lnTo>
                  <a:pt x="7191592" y="4497230"/>
                </a:lnTo>
                <a:lnTo>
                  <a:pt x="7436939" y="4363856"/>
                </a:lnTo>
                <a:lnTo>
                  <a:pt x="7664240" y="4219893"/>
                </a:lnTo>
                <a:lnTo>
                  <a:pt x="7872374" y="4065999"/>
                </a:lnTo>
                <a:lnTo>
                  <a:pt x="8060222" y="3902831"/>
                </a:lnTo>
                <a:lnTo>
                  <a:pt x="8226660" y="3731048"/>
                </a:lnTo>
                <a:lnTo>
                  <a:pt x="8370569" y="3551306"/>
                </a:lnTo>
                <a:lnTo>
                  <a:pt x="8490827" y="3364265"/>
                </a:lnTo>
                <a:lnTo>
                  <a:pt x="8586312" y="3170582"/>
                </a:lnTo>
                <a:lnTo>
                  <a:pt x="8655904" y="2970914"/>
                </a:lnTo>
                <a:lnTo>
                  <a:pt x="8698482" y="2765919"/>
                </a:lnTo>
                <a:lnTo>
                  <a:pt x="8712923" y="2556256"/>
                </a:lnTo>
                <a:lnTo>
                  <a:pt x="8698482" y="2346609"/>
                </a:lnTo>
                <a:lnTo>
                  <a:pt x="8655904" y="2141629"/>
                </a:lnTo>
                <a:lnTo>
                  <a:pt x="8586312" y="1941974"/>
                </a:lnTo>
                <a:lnTo>
                  <a:pt x="8490827" y="1748300"/>
                </a:lnTo>
                <a:lnTo>
                  <a:pt x="8370569" y="1561266"/>
                </a:lnTo>
                <a:lnTo>
                  <a:pt x="8226660" y="1381530"/>
                </a:lnTo>
                <a:lnTo>
                  <a:pt x="8060222" y="1209751"/>
                </a:lnTo>
                <a:lnTo>
                  <a:pt x="7872374" y="1046585"/>
                </a:lnTo>
                <a:lnTo>
                  <a:pt x="7664240" y="892692"/>
                </a:lnTo>
                <a:lnTo>
                  <a:pt x="7436939" y="748728"/>
                </a:lnTo>
                <a:lnTo>
                  <a:pt x="7191592" y="615352"/>
                </a:lnTo>
                <a:lnTo>
                  <a:pt x="6929322" y="493223"/>
                </a:lnTo>
                <a:lnTo>
                  <a:pt x="6651249" y="382997"/>
                </a:lnTo>
                <a:lnTo>
                  <a:pt x="6358495" y="285333"/>
                </a:lnTo>
                <a:lnTo>
                  <a:pt x="6052180" y="200890"/>
                </a:lnTo>
                <a:lnTo>
                  <a:pt x="5733426" y="130324"/>
                </a:lnTo>
                <a:lnTo>
                  <a:pt x="5403354" y="74294"/>
                </a:lnTo>
                <a:lnTo>
                  <a:pt x="5063086" y="33458"/>
                </a:lnTo>
                <a:lnTo>
                  <a:pt x="4713741" y="8474"/>
                </a:lnTo>
                <a:lnTo>
                  <a:pt x="4356442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14287" y="1571625"/>
            <a:ext cx="8713470" cy="5113020"/>
          </a:xfrm>
          <a:custGeom>
            <a:avLst/>
            <a:gdLst/>
            <a:ahLst/>
            <a:cxnLst/>
            <a:rect l="l" t="t" r="r" b="b"/>
            <a:pathLst>
              <a:path w="8713470" h="5113020">
                <a:moveTo>
                  <a:pt x="0" y="2556256"/>
                </a:moveTo>
                <a:lnTo>
                  <a:pt x="14441" y="2346609"/>
                </a:lnTo>
                <a:lnTo>
                  <a:pt x="57017" y="2141629"/>
                </a:lnTo>
                <a:lnTo>
                  <a:pt x="126608" y="1941974"/>
                </a:lnTo>
                <a:lnTo>
                  <a:pt x="222092" y="1748300"/>
                </a:lnTo>
                <a:lnTo>
                  <a:pt x="342348" y="1561266"/>
                </a:lnTo>
                <a:lnTo>
                  <a:pt x="486254" y="1381530"/>
                </a:lnTo>
                <a:lnTo>
                  <a:pt x="652690" y="1209751"/>
                </a:lnTo>
                <a:lnTo>
                  <a:pt x="840535" y="1046585"/>
                </a:lnTo>
                <a:lnTo>
                  <a:pt x="1048667" y="892692"/>
                </a:lnTo>
                <a:lnTo>
                  <a:pt x="1275965" y="748728"/>
                </a:lnTo>
                <a:lnTo>
                  <a:pt x="1521309" y="615352"/>
                </a:lnTo>
                <a:lnTo>
                  <a:pt x="1783576" y="493223"/>
                </a:lnTo>
                <a:lnTo>
                  <a:pt x="2061646" y="382997"/>
                </a:lnTo>
                <a:lnTo>
                  <a:pt x="2354398" y="285333"/>
                </a:lnTo>
                <a:lnTo>
                  <a:pt x="2660711" y="200890"/>
                </a:lnTo>
                <a:lnTo>
                  <a:pt x="2979463" y="130324"/>
                </a:lnTo>
                <a:lnTo>
                  <a:pt x="3309533" y="74294"/>
                </a:lnTo>
                <a:lnTo>
                  <a:pt x="3649800" y="33458"/>
                </a:lnTo>
                <a:lnTo>
                  <a:pt x="3999144" y="8474"/>
                </a:lnTo>
                <a:lnTo>
                  <a:pt x="4356442" y="0"/>
                </a:lnTo>
                <a:lnTo>
                  <a:pt x="4713741" y="8474"/>
                </a:lnTo>
                <a:lnTo>
                  <a:pt x="5063086" y="33458"/>
                </a:lnTo>
                <a:lnTo>
                  <a:pt x="5403354" y="74294"/>
                </a:lnTo>
                <a:lnTo>
                  <a:pt x="5733426" y="130324"/>
                </a:lnTo>
                <a:lnTo>
                  <a:pt x="6052180" y="200890"/>
                </a:lnTo>
                <a:lnTo>
                  <a:pt x="6358495" y="285333"/>
                </a:lnTo>
                <a:lnTo>
                  <a:pt x="6651249" y="382997"/>
                </a:lnTo>
                <a:lnTo>
                  <a:pt x="6929322" y="493223"/>
                </a:lnTo>
                <a:lnTo>
                  <a:pt x="7191592" y="615352"/>
                </a:lnTo>
                <a:lnTo>
                  <a:pt x="7436939" y="748728"/>
                </a:lnTo>
                <a:lnTo>
                  <a:pt x="7664240" y="892692"/>
                </a:lnTo>
                <a:lnTo>
                  <a:pt x="7872374" y="1046585"/>
                </a:lnTo>
                <a:lnTo>
                  <a:pt x="8060222" y="1209751"/>
                </a:lnTo>
                <a:lnTo>
                  <a:pt x="8226660" y="1381530"/>
                </a:lnTo>
                <a:lnTo>
                  <a:pt x="8370569" y="1561266"/>
                </a:lnTo>
                <a:lnTo>
                  <a:pt x="8490827" y="1748300"/>
                </a:lnTo>
                <a:lnTo>
                  <a:pt x="8586312" y="1941974"/>
                </a:lnTo>
                <a:lnTo>
                  <a:pt x="8655904" y="2141629"/>
                </a:lnTo>
                <a:lnTo>
                  <a:pt x="8698482" y="2346609"/>
                </a:lnTo>
                <a:lnTo>
                  <a:pt x="8712923" y="2556256"/>
                </a:lnTo>
                <a:lnTo>
                  <a:pt x="8698482" y="2765919"/>
                </a:lnTo>
                <a:lnTo>
                  <a:pt x="8655904" y="2970914"/>
                </a:lnTo>
                <a:lnTo>
                  <a:pt x="8586312" y="3170582"/>
                </a:lnTo>
                <a:lnTo>
                  <a:pt x="8490827" y="3364265"/>
                </a:lnTo>
                <a:lnTo>
                  <a:pt x="8370569" y="3551306"/>
                </a:lnTo>
                <a:lnTo>
                  <a:pt x="8226660" y="3731048"/>
                </a:lnTo>
                <a:lnTo>
                  <a:pt x="8060222" y="3902831"/>
                </a:lnTo>
                <a:lnTo>
                  <a:pt x="7872374" y="4065999"/>
                </a:lnTo>
                <a:lnTo>
                  <a:pt x="7664240" y="4219893"/>
                </a:lnTo>
                <a:lnTo>
                  <a:pt x="7436939" y="4363856"/>
                </a:lnTo>
                <a:lnTo>
                  <a:pt x="7191592" y="4497230"/>
                </a:lnTo>
                <a:lnTo>
                  <a:pt x="6929322" y="4619358"/>
                </a:lnTo>
                <a:lnTo>
                  <a:pt x="6651249" y="4729581"/>
                </a:lnTo>
                <a:lnTo>
                  <a:pt x="6358495" y="4827241"/>
                </a:lnTo>
                <a:lnTo>
                  <a:pt x="6052180" y="4911682"/>
                </a:lnTo>
                <a:lnTo>
                  <a:pt x="5733426" y="4982245"/>
                </a:lnTo>
                <a:lnTo>
                  <a:pt x="5403354" y="5038272"/>
                </a:lnTo>
                <a:lnTo>
                  <a:pt x="5063086" y="5079106"/>
                </a:lnTo>
                <a:lnTo>
                  <a:pt x="4713741" y="5104089"/>
                </a:lnTo>
                <a:lnTo>
                  <a:pt x="4356442" y="5112562"/>
                </a:lnTo>
                <a:lnTo>
                  <a:pt x="3999144" y="5104089"/>
                </a:lnTo>
                <a:lnTo>
                  <a:pt x="3649800" y="5079106"/>
                </a:lnTo>
                <a:lnTo>
                  <a:pt x="3309533" y="5038272"/>
                </a:lnTo>
                <a:lnTo>
                  <a:pt x="2979463" y="4982245"/>
                </a:lnTo>
                <a:lnTo>
                  <a:pt x="2660711" y="4911682"/>
                </a:lnTo>
                <a:lnTo>
                  <a:pt x="2354398" y="4827241"/>
                </a:lnTo>
                <a:lnTo>
                  <a:pt x="2061646" y="4729581"/>
                </a:lnTo>
                <a:lnTo>
                  <a:pt x="1783576" y="4619358"/>
                </a:lnTo>
                <a:lnTo>
                  <a:pt x="1521309" y="4497230"/>
                </a:lnTo>
                <a:lnTo>
                  <a:pt x="1275965" y="4363856"/>
                </a:lnTo>
                <a:lnTo>
                  <a:pt x="1048667" y="4219893"/>
                </a:lnTo>
                <a:lnTo>
                  <a:pt x="840535" y="4065999"/>
                </a:lnTo>
                <a:lnTo>
                  <a:pt x="652690" y="3902831"/>
                </a:lnTo>
                <a:lnTo>
                  <a:pt x="486254" y="3731048"/>
                </a:lnTo>
                <a:lnTo>
                  <a:pt x="342348" y="3551306"/>
                </a:lnTo>
                <a:lnTo>
                  <a:pt x="222092" y="3364265"/>
                </a:lnTo>
                <a:lnTo>
                  <a:pt x="126608" y="3170582"/>
                </a:lnTo>
                <a:lnTo>
                  <a:pt x="57017" y="2970914"/>
                </a:lnTo>
                <a:lnTo>
                  <a:pt x="14441" y="2765919"/>
                </a:lnTo>
                <a:lnTo>
                  <a:pt x="0" y="2556256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743200" y="3657600"/>
            <a:ext cx="3327400" cy="8617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175" algn="ctr">
              <a:lnSpc>
                <a:spcPct val="100000"/>
              </a:lnSpc>
            </a:pPr>
            <a:r>
              <a:rPr sz="2800" b="1" spc="-15" dirty="0">
                <a:solidFill>
                  <a:srgbClr val="FFFFFF"/>
                </a:solidFill>
                <a:latin typeface="Calibri"/>
                <a:cs typeface="Calibri"/>
              </a:rPr>
              <a:t>Все</a:t>
            </a:r>
            <a:r>
              <a:rPr sz="2800" b="1" spc="-30" dirty="0">
                <a:solidFill>
                  <a:srgbClr val="FFFFFF"/>
                </a:solidFill>
                <a:latin typeface="Calibri"/>
                <a:cs typeface="Calibri"/>
              </a:rPr>
              <a:t>г</a:t>
            </a:r>
            <a:r>
              <a:rPr sz="2800" b="1" spc="-15" dirty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endParaRPr sz="2800" dirty="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lang="ru-RU" sz="2800" b="1" spc="-20" dirty="0" smtClean="0">
                <a:solidFill>
                  <a:srgbClr val="FFFFFF"/>
                </a:solidFill>
                <a:latin typeface="Calibri"/>
                <a:cs typeface="Calibri"/>
              </a:rPr>
              <a:t>49 999,8 </a:t>
            </a:r>
            <a:r>
              <a:rPr sz="2800" b="1" spc="-25" dirty="0" err="1" smtClean="0">
                <a:solidFill>
                  <a:srgbClr val="FFFFFF"/>
                </a:solidFill>
                <a:latin typeface="Calibri"/>
                <a:cs typeface="Calibri"/>
              </a:rPr>
              <a:t>ты</a:t>
            </a:r>
            <a:r>
              <a:rPr sz="2800" b="1" spc="-10" dirty="0" err="1" smtClean="0">
                <a:solidFill>
                  <a:srgbClr val="FFFFFF"/>
                </a:solidFill>
                <a:latin typeface="Calibri"/>
                <a:cs typeface="Calibri"/>
              </a:rPr>
              <a:t>с</a:t>
            </a:r>
            <a:r>
              <a:rPr sz="2800" b="1" spc="-10" dirty="0">
                <a:solidFill>
                  <a:srgbClr val="FFFFFF"/>
                </a:solidFill>
                <a:latin typeface="Calibri"/>
                <a:cs typeface="Calibri"/>
              </a:rPr>
              <a:t>.</a:t>
            </a:r>
            <a:r>
              <a:rPr sz="2800" b="1"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spc="-40" dirty="0">
                <a:solidFill>
                  <a:srgbClr val="FFFFFF"/>
                </a:solidFill>
                <a:latin typeface="Calibri"/>
                <a:cs typeface="Calibri"/>
              </a:rPr>
              <a:t>р</a:t>
            </a:r>
            <a:r>
              <a:rPr sz="2800" b="1" spc="-20" dirty="0">
                <a:solidFill>
                  <a:srgbClr val="FFFFFF"/>
                </a:solidFill>
                <a:latin typeface="Calibri"/>
                <a:cs typeface="Calibri"/>
              </a:rPr>
              <a:t>у</a:t>
            </a:r>
            <a:r>
              <a:rPr sz="2800" b="1" spc="-70" dirty="0">
                <a:solidFill>
                  <a:srgbClr val="FFFFFF"/>
                </a:solidFill>
                <a:latin typeface="Calibri"/>
                <a:cs typeface="Calibri"/>
              </a:rPr>
              <a:t>б</a:t>
            </a:r>
            <a:r>
              <a:rPr sz="2800" b="1" spc="-20" dirty="0">
                <a:solidFill>
                  <a:srgbClr val="FFFFFF"/>
                </a:solidFill>
                <a:latin typeface="Calibri"/>
                <a:cs typeface="Calibri"/>
              </a:rPr>
              <a:t>лей</a:t>
            </a:r>
            <a:endParaRPr sz="2800" dirty="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347846" y="1628776"/>
            <a:ext cx="2520315" cy="1440180"/>
          </a:xfrm>
          <a:custGeom>
            <a:avLst/>
            <a:gdLst/>
            <a:ahLst/>
            <a:cxnLst/>
            <a:rect l="l" t="t" r="r" b="b"/>
            <a:pathLst>
              <a:path w="2520315" h="1440180">
                <a:moveTo>
                  <a:pt x="1260157" y="0"/>
                </a:moveTo>
                <a:lnTo>
                  <a:pt x="1156868" y="2386"/>
                </a:lnTo>
                <a:lnTo>
                  <a:pt x="1055816" y="9424"/>
                </a:lnTo>
                <a:lnTo>
                  <a:pt x="957388" y="20929"/>
                </a:lnTo>
                <a:lnTo>
                  <a:pt x="861909" y="36714"/>
                </a:lnTo>
                <a:lnTo>
                  <a:pt x="769703" y="56594"/>
                </a:lnTo>
                <a:lnTo>
                  <a:pt x="681094" y="80384"/>
                </a:lnTo>
                <a:lnTo>
                  <a:pt x="596408" y="107898"/>
                </a:lnTo>
                <a:lnTo>
                  <a:pt x="515968" y="138950"/>
                </a:lnTo>
                <a:lnTo>
                  <a:pt x="440099" y="173356"/>
                </a:lnTo>
                <a:lnTo>
                  <a:pt x="369125" y="210929"/>
                </a:lnTo>
                <a:lnTo>
                  <a:pt x="303371" y="251485"/>
                </a:lnTo>
                <a:lnTo>
                  <a:pt x="243161" y="294837"/>
                </a:lnTo>
                <a:lnTo>
                  <a:pt x="188819" y="340801"/>
                </a:lnTo>
                <a:lnTo>
                  <a:pt x="140671" y="389191"/>
                </a:lnTo>
                <a:lnTo>
                  <a:pt x="99040" y="439821"/>
                </a:lnTo>
                <a:lnTo>
                  <a:pt x="64250" y="492506"/>
                </a:lnTo>
                <a:lnTo>
                  <a:pt x="36627" y="547061"/>
                </a:lnTo>
                <a:lnTo>
                  <a:pt x="16495" y="603300"/>
                </a:lnTo>
                <a:lnTo>
                  <a:pt x="4177" y="661037"/>
                </a:lnTo>
                <a:lnTo>
                  <a:pt x="0" y="720088"/>
                </a:lnTo>
                <a:lnTo>
                  <a:pt x="4177" y="779156"/>
                </a:lnTo>
                <a:lnTo>
                  <a:pt x="16495" y="836907"/>
                </a:lnTo>
                <a:lnTo>
                  <a:pt x="36627" y="893157"/>
                </a:lnTo>
                <a:lnTo>
                  <a:pt x="64249" y="947719"/>
                </a:lnTo>
                <a:lnTo>
                  <a:pt x="99038" y="1000409"/>
                </a:lnTo>
                <a:lnTo>
                  <a:pt x="140667" y="1051041"/>
                </a:lnTo>
                <a:lnTo>
                  <a:pt x="188814" y="1099431"/>
                </a:lnTo>
                <a:lnTo>
                  <a:pt x="243153" y="1145394"/>
                </a:lnTo>
                <a:lnTo>
                  <a:pt x="303359" y="1188743"/>
                </a:lnTo>
                <a:lnTo>
                  <a:pt x="369109" y="1229295"/>
                </a:lnTo>
                <a:lnTo>
                  <a:pt x="440078" y="1266863"/>
                </a:lnTo>
                <a:lnTo>
                  <a:pt x="515941" y="1301262"/>
                </a:lnTo>
                <a:lnTo>
                  <a:pt x="596373" y="1332309"/>
                </a:lnTo>
                <a:lnTo>
                  <a:pt x="681051" y="1359816"/>
                </a:lnTo>
                <a:lnTo>
                  <a:pt x="769649" y="1383600"/>
                </a:lnTo>
                <a:lnTo>
                  <a:pt x="861844" y="1403474"/>
                </a:lnTo>
                <a:lnTo>
                  <a:pt x="957310" y="1419254"/>
                </a:lnTo>
                <a:lnTo>
                  <a:pt x="1055723" y="1430755"/>
                </a:lnTo>
                <a:lnTo>
                  <a:pt x="1156759" y="1437791"/>
                </a:lnTo>
                <a:lnTo>
                  <a:pt x="1260093" y="1440178"/>
                </a:lnTo>
                <a:lnTo>
                  <a:pt x="1363446" y="1437791"/>
                </a:lnTo>
                <a:lnTo>
                  <a:pt x="1464498" y="1430755"/>
                </a:lnTo>
                <a:lnTo>
                  <a:pt x="1562926" y="1419254"/>
                </a:lnTo>
                <a:lnTo>
                  <a:pt x="1658405" y="1403474"/>
                </a:lnTo>
                <a:lnTo>
                  <a:pt x="1750611" y="1383600"/>
                </a:lnTo>
                <a:lnTo>
                  <a:pt x="1839220" y="1359816"/>
                </a:lnTo>
                <a:lnTo>
                  <a:pt x="1923906" y="1332309"/>
                </a:lnTo>
                <a:lnTo>
                  <a:pt x="2004346" y="1301262"/>
                </a:lnTo>
                <a:lnTo>
                  <a:pt x="2080215" y="1266863"/>
                </a:lnTo>
                <a:lnTo>
                  <a:pt x="2151189" y="1229295"/>
                </a:lnTo>
                <a:lnTo>
                  <a:pt x="2216943" y="1188743"/>
                </a:lnTo>
                <a:lnTo>
                  <a:pt x="2277153" y="1145394"/>
                </a:lnTo>
                <a:lnTo>
                  <a:pt x="2331495" y="1099431"/>
                </a:lnTo>
                <a:lnTo>
                  <a:pt x="2379643" y="1051041"/>
                </a:lnTo>
                <a:lnTo>
                  <a:pt x="2421274" y="1000409"/>
                </a:lnTo>
                <a:lnTo>
                  <a:pt x="2456064" y="947719"/>
                </a:lnTo>
                <a:lnTo>
                  <a:pt x="2483687" y="893157"/>
                </a:lnTo>
                <a:lnTo>
                  <a:pt x="2503819" y="836907"/>
                </a:lnTo>
                <a:lnTo>
                  <a:pt x="2516137" y="779156"/>
                </a:lnTo>
                <a:lnTo>
                  <a:pt x="2520315" y="720088"/>
                </a:lnTo>
                <a:lnTo>
                  <a:pt x="2516137" y="661037"/>
                </a:lnTo>
                <a:lnTo>
                  <a:pt x="2503819" y="603300"/>
                </a:lnTo>
                <a:lnTo>
                  <a:pt x="2483687" y="547061"/>
                </a:lnTo>
                <a:lnTo>
                  <a:pt x="2456064" y="492506"/>
                </a:lnTo>
                <a:lnTo>
                  <a:pt x="2421274" y="439821"/>
                </a:lnTo>
                <a:lnTo>
                  <a:pt x="2379643" y="389191"/>
                </a:lnTo>
                <a:lnTo>
                  <a:pt x="2331495" y="340801"/>
                </a:lnTo>
                <a:lnTo>
                  <a:pt x="2277153" y="294837"/>
                </a:lnTo>
                <a:lnTo>
                  <a:pt x="2216943" y="251485"/>
                </a:lnTo>
                <a:lnTo>
                  <a:pt x="2151189" y="210929"/>
                </a:lnTo>
                <a:lnTo>
                  <a:pt x="2080215" y="173356"/>
                </a:lnTo>
                <a:lnTo>
                  <a:pt x="2004346" y="138950"/>
                </a:lnTo>
                <a:lnTo>
                  <a:pt x="1923906" y="107898"/>
                </a:lnTo>
                <a:lnTo>
                  <a:pt x="1839220" y="80384"/>
                </a:lnTo>
                <a:lnTo>
                  <a:pt x="1750611" y="56594"/>
                </a:lnTo>
                <a:lnTo>
                  <a:pt x="1658405" y="36714"/>
                </a:lnTo>
                <a:lnTo>
                  <a:pt x="1562926" y="20929"/>
                </a:lnTo>
                <a:lnTo>
                  <a:pt x="1464498" y="9424"/>
                </a:lnTo>
                <a:lnTo>
                  <a:pt x="1363446" y="2386"/>
                </a:lnTo>
                <a:lnTo>
                  <a:pt x="1260157" y="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347846" y="1628775"/>
            <a:ext cx="2520315" cy="1440180"/>
          </a:xfrm>
          <a:custGeom>
            <a:avLst/>
            <a:gdLst/>
            <a:ahLst/>
            <a:cxnLst/>
            <a:rect l="l" t="t" r="r" b="b"/>
            <a:pathLst>
              <a:path w="2520315" h="1440180">
                <a:moveTo>
                  <a:pt x="0" y="720089"/>
                </a:moveTo>
                <a:lnTo>
                  <a:pt x="4177" y="661039"/>
                </a:lnTo>
                <a:lnTo>
                  <a:pt x="16495" y="603301"/>
                </a:lnTo>
                <a:lnTo>
                  <a:pt x="36627" y="547062"/>
                </a:lnTo>
                <a:lnTo>
                  <a:pt x="64250" y="492508"/>
                </a:lnTo>
                <a:lnTo>
                  <a:pt x="99040" y="439822"/>
                </a:lnTo>
                <a:lnTo>
                  <a:pt x="140671" y="389192"/>
                </a:lnTo>
                <a:lnTo>
                  <a:pt x="188819" y="340802"/>
                </a:lnTo>
                <a:lnTo>
                  <a:pt x="243161" y="294839"/>
                </a:lnTo>
                <a:lnTo>
                  <a:pt x="303371" y="251486"/>
                </a:lnTo>
                <a:lnTo>
                  <a:pt x="369125" y="210931"/>
                </a:lnTo>
                <a:lnTo>
                  <a:pt x="440099" y="173357"/>
                </a:lnTo>
                <a:lnTo>
                  <a:pt x="515968" y="138952"/>
                </a:lnTo>
                <a:lnTo>
                  <a:pt x="596408" y="107899"/>
                </a:lnTo>
                <a:lnTo>
                  <a:pt x="681094" y="80386"/>
                </a:lnTo>
                <a:lnTo>
                  <a:pt x="769703" y="56596"/>
                </a:lnTo>
                <a:lnTo>
                  <a:pt x="861909" y="36716"/>
                </a:lnTo>
                <a:lnTo>
                  <a:pt x="957388" y="20931"/>
                </a:lnTo>
                <a:lnTo>
                  <a:pt x="1055816" y="9426"/>
                </a:lnTo>
                <a:lnTo>
                  <a:pt x="1156868" y="2387"/>
                </a:lnTo>
                <a:lnTo>
                  <a:pt x="1260220" y="0"/>
                </a:lnTo>
                <a:lnTo>
                  <a:pt x="1363446" y="2387"/>
                </a:lnTo>
                <a:lnTo>
                  <a:pt x="1464498" y="9426"/>
                </a:lnTo>
                <a:lnTo>
                  <a:pt x="1562926" y="20931"/>
                </a:lnTo>
                <a:lnTo>
                  <a:pt x="1658405" y="36716"/>
                </a:lnTo>
                <a:lnTo>
                  <a:pt x="1750611" y="56596"/>
                </a:lnTo>
                <a:lnTo>
                  <a:pt x="1839220" y="80386"/>
                </a:lnTo>
                <a:lnTo>
                  <a:pt x="1923906" y="107899"/>
                </a:lnTo>
                <a:lnTo>
                  <a:pt x="2004346" y="138952"/>
                </a:lnTo>
                <a:lnTo>
                  <a:pt x="2080215" y="173357"/>
                </a:lnTo>
                <a:lnTo>
                  <a:pt x="2151189" y="210931"/>
                </a:lnTo>
                <a:lnTo>
                  <a:pt x="2216943" y="251486"/>
                </a:lnTo>
                <a:lnTo>
                  <a:pt x="2277153" y="294839"/>
                </a:lnTo>
                <a:lnTo>
                  <a:pt x="2331495" y="340802"/>
                </a:lnTo>
                <a:lnTo>
                  <a:pt x="2379643" y="389192"/>
                </a:lnTo>
                <a:lnTo>
                  <a:pt x="2421274" y="439822"/>
                </a:lnTo>
                <a:lnTo>
                  <a:pt x="2456064" y="492508"/>
                </a:lnTo>
                <a:lnTo>
                  <a:pt x="2483687" y="547062"/>
                </a:lnTo>
                <a:lnTo>
                  <a:pt x="2503819" y="603301"/>
                </a:lnTo>
                <a:lnTo>
                  <a:pt x="2516137" y="661039"/>
                </a:lnTo>
                <a:lnTo>
                  <a:pt x="2520315" y="720089"/>
                </a:lnTo>
                <a:lnTo>
                  <a:pt x="2516137" y="779157"/>
                </a:lnTo>
                <a:lnTo>
                  <a:pt x="2503819" y="836909"/>
                </a:lnTo>
                <a:lnTo>
                  <a:pt x="2483687" y="893158"/>
                </a:lnTo>
                <a:lnTo>
                  <a:pt x="2456064" y="947720"/>
                </a:lnTo>
                <a:lnTo>
                  <a:pt x="2421274" y="1000410"/>
                </a:lnTo>
                <a:lnTo>
                  <a:pt x="2379643" y="1051043"/>
                </a:lnTo>
                <a:lnTo>
                  <a:pt x="2331495" y="1099433"/>
                </a:lnTo>
                <a:lnTo>
                  <a:pt x="2277153" y="1145395"/>
                </a:lnTo>
                <a:lnTo>
                  <a:pt x="2216943" y="1188745"/>
                </a:lnTo>
                <a:lnTo>
                  <a:pt x="2151189" y="1229296"/>
                </a:lnTo>
                <a:lnTo>
                  <a:pt x="2080215" y="1266864"/>
                </a:lnTo>
                <a:lnTo>
                  <a:pt x="2004346" y="1301264"/>
                </a:lnTo>
                <a:lnTo>
                  <a:pt x="1923906" y="1332310"/>
                </a:lnTo>
                <a:lnTo>
                  <a:pt x="1839220" y="1359817"/>
                </a:lnTo>
                <a:lnTo>
                  <a:pt x="1750611" y="1383601"/>
                </a:lnTo>
                <a:lnTo>
                  <a:pt x="1658405" y="1403475"/>
                </a:lnTo>
                <a:lnTo>
                  <a:pt x="1562926" y="1419256"/>
                </a:lnTo>
                <a:lnTo>
                  <a:pt x="1464498" y="1430757"/>
                </a:lnTo>
                <a:lnTo>
                  <a:pt x="1363446" y="1437793"/>
                </a:lnTo>
                <a:lnTo>
                  <a:pt x="1260093" y="1440179"/>
                </a:lnTo>
                <a:lnTo>
                  <a:pt x="1156759" y="1437793"/>
                </a:lnTo>
                <a:lnTo>
                  <a:pt x="1055723" y="1430757"/>
                </a:lnTo>
                <a:lnTo>
                  <a:pt x="957310" y="1419256"/>
                </a:lnTo>
                <a:lnTo>
                  <a:pt x="861844" y="1403475"/>
                </a:lnTo>
                <a:lnTo>
                  <a:pt x="769649" y="1383601"/>
                </a:lnTo>
                <a:lnTo>
                  <a:pt x="681051" y="1359817"/>
                </a:lnTo>
                <a:lnTo>
                  <a:pt x="596373" y="1332310"/>
                </a:lnTo>
                <a:lnTo>
                  <a:pt x="515941" y="1301264"/>
                </a:lnTo>
                <a:lnTo>
                  <a:pt x="440078" y="1266864"/>
                </a:lnTo>
                <a:lnTo>
                  <a:pt x="369109" y="1229296"/>
                </a:lnTo>
                <a:lnTo>
                  <a:pt x="303359" y="1188745"/>
                </a:lnTo>
                <a:lnTo>
                  <a:pt x="243153" y="1145395"/>
                </a:lnTo>
                <a:lnTo>
                  <a:pt x="188814" y="1099433"/>
                </a:lnTo>
                <a:lnTo>
                  <a:pt x="140667" y="1051043"/>
                </a:lnTo>
                <a:lnTo>
                  <a:pt x="99038" y="1000410"/>
                </a:lnTo>
                <a:lnTo>
                  <a:pt x="64249" y="947720"/>
                </a:lnTo>
                <a:lnTo>
                  <a:pt x="36627" y="893158"/>
                </a:lnTo>
                <a:lnTo>
                  <a:pt x="16495" y="836909"/>
                </a:lnTo>
                <a:lnTo>
                  <a:pt x="4177" y="779157"/>
                </a:lnTo>
                <a:lnTo>
                  <a:pt x="0" y="720089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817746" y="1917065"/>
            <a:ext cx="1580515" cy="8655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6225" marR="269240" algn="ctr">
              <a:lnSpc>
                <a:spcPct val="100000"/>
              </a:lnSpc>
            </a:pPr>
            <a:r>
              <a:rPr sz="14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С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о</a:t>
            </a:r>
            <a:r>
              <a:rPr sz="1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ци</a:t>
            </a:r>
            <a:r>
              <a:rPr sz="1400" b="1" spc="15" dirty="0">
                <a:solidFill>
                  <a:srgbClr val="FFFFFF"/>
                </a:solidFill>
                <a:latin typeface="Times New Roman"/>
                <a:cs typeface="Times New Roman"/>
              </a:rPr>
              <a:t>а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льн</a:t>
            </a:r>
            <a:r>
              <a:rPr sz="14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ы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е </a:t>
            </a:r>
            <a:r>
              <a:rPr sz="1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рогра</a:t>
            </a:r>
            <a:r>
              <a:rPr sz="14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м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мы</a:t>
            </a:r>
            <a:endParaRPr sz="1400" dirty="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1400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(</a:t>
            </a:r>
            <a:r>
              <a:rPr lang="ru-RU" sz="1400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8224,4</a:t>
            </a:r>
            <a:r>
              <a:rPr sz="1400" b="1" dirty="0" err="1" smtClean="0">
                <a:solidFill>
                  <a:srgbClr val="FFFFFF"/>
                </a:solidFill>
                <a:latin typeface="Times New Roman"/>
                <a:cs typeface="Times New Roman"/>
              </a:rPr>
              <a:t>т</a:t>
            </a:r>
            <a:r>
              <a:rPr sz="1400" b="1" spc="-15" dirty="0" err="1" smtClean="0">
                <a:solidFill>
                  <a:srgbClr val="FFFFFF"/>
                </a:solidFill>
                <a:latin typeface="Times New Roman"/>
                <a:cs typeface="Times New Roman"/>
              </a:rPr>
              <a:t>ы</a:t>
            </a:r>
            <a:r>
              <a:rPr sz="1400" b="1" dirty="0" err="1" smtClean="0">
                <a:solidFill>
                  <a:srgbClr val="FFFFFF"/>
                </a:solidFill>
                <a:latin typeface="Times New Roman"/>
                <a:cs typeface="Times New Roman"/>
              </a:rPr>
              <a:t>с.</a:t>
            </a:r>
            <a:r>
              <a:rPr sz="1400" b="1" spc="-30" dirty="0" err="1" smtClean="0">
                <a:solidFill>
                  <a:srgbClr val="FFFFFF"/>
                </a:solidFill>
                <a:latin typeface="Times New Roman"/>
                <a:cs typeface="Times New Roman"/>
              </a:rPr>
              <a:t>р</a:t>
            </a:r>
            <a:r>
              <a:rPr sz="1400" b="1" spc="-20" dirty="0" err="1" smtClean="0">
                <a:solidFill>
                  <a:srgbClr val="FFFFFF"/>
                </a:solidFill>
                <a:latin typeface="Times New Roman"/>
                <a:cs typeface="Times New Roman"/>
              </a:rPr>
              <a:t>у</a:t>
            </a:r>
            <a:r>
              <a:rPr sz="1400" b="1" spc="-30" dirty="0" err="1" smtClean="0">
                <a:solidFill>
                  <a:srgbClr val="FFFFFF"/>
                </a:solidFill>
                <a:latin typeface="Times New Roman"/>
                <a:cs typeface="Times New Roman"/>
              </a:rPr>
              <a:t>б</a:t>
            </a:r>
            <a:r>
              <a:rPr sz="1400" b="1" dirty="0" err="1" smtClean="0">
                <a:solidFill>
                  <a:srgbClr val="FFFFFF"/>
                </a:solidFill>
                <a:latin typeface="Times New Roman"/>
                <a:cs typeface="Times New Roman"/>
              </a:rPr>
              <a:t>лей</a:t>
            </a:r>
            <a:r>
              <a:rPr sz="1400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-</a:t>
            </a:r>
            <a:endParaRPr sz="1400" dirty="0">
              <a:latin typeface="Times New Roman"/>
              <a:cs typeface="Times New Roman"/>
            </a:endParaRPr>
          </a:p>
          <a:p>
            <a:pPr marL="1270" algn="ctr">
              <a:lnSpc>
                <a:spcPct val="100000"/>
              </a:lnSpc>
            </a:pPr>
            <a:r>
              <a:rPr lang="ru-RU" sz="1400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16,4</a:t>
            </a:r>
            <a:r>
              <a:rPr sz="1400" b="1" spc="-10" dirty="0" smtClean="0">
                <a:solidFill>
                  <a:srgbClr val="FFFFFF"/>
                </a:solidFill>
                <a:latin typeface="Times New Roman"/>
                <a:cs typeface="Times New Roman"/>
              </a:rPr>
              <a:t>%</a:t>
            </a:r>
            <a:r>
              <a:rPr sz="1400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)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971600" y="2276855"/>
            <a:ext cx="2664460" cy="1440180"/>
          </a:xfrm>
          <a:custGeom>
            <a:avLst/>
            <a:gdLst/>
            <a:ahLst/>
            <a:cxnLst/>
            <a:rect l="l" t="t" r="r" b="b"/>
            <a:pathLst>
              <a:path w="2664460" h="1440179">
                <a:moveTo>
                  <a:pt x="1332179" y="0"/>
                </a:moveTo>
                <a:lnTo>
                  <a:pt x="1222924" y="2387"/>
                </a:lnTo>
                <a:lnTo>
                  <a:pt x="1116100" y="9426"/>
                </a:lnTo>
                <a:lnTo>
                  <a:pt x="1012051" y="20931"/>
                </a:lnTo>
                <a:lnTo>
                  <a:pt x="911119" y="36716"/>
                </a:lnTo>
                <a:lnTo>
                  <a:pt x="813648" y="56596"/>
                </a:lnTo>
                <a:lnTo>
                  <a:pt x="719979" y="80386"/>
                </a:lnTo>
                <a:lnTo>
                  <a:pt x="630457" y="107899"/>
                </a:lnTo>
                <a:lnTo>
                  <a:pt x="545424" y="138952"/>
                </a:lnTo>
                <a:lnTo>
                  <a:pt x="465224" y="173357"/>
                </a:lnTo>
                <a:lnTo>
                  <a:pt x="390197" y="210931"/>
                </a:lnTo>
                <a:lnTo>
                  <a:pt x="320689" y="251486"/>
                </a:lnTo>
                <a:lnTo>
                  <a:pt x="257042" y="294839"/>
                </a:lnTo>
                <a:lnTo>
                  <a:pt x="199598" y="340802"/>
                </a:lnTo>
                <a:lnTo>
                  <a:pt x="148701" y="389192"/>
                </a:lnTo>
                <a:lnTo>
                  <a:pt x="104693" y="439822"/>
                </a:lnTo>
                <a:lnTo>
                  <a:pt x="67918" y="492508"/>
                </a:lnTo>
                <a:lnTo>
                  <a:pt x="38718" y="547062"/>
                </a:lnTo>
                <a:lnTo>
                  <a:pt x="17436" y="603301"/>
                </a:lnTo>
                <a:lnTo>
                  <a:pt x="4416" y="661039"/>
                </a:lnTo>
                <a:lnTo>
                  <a:pt x="0" y="720090"/>
                </a:lnTo>
                <a:lnTo>
                  <a:pt x="4416" y="779140"/>
                </a:lnTo>
                <a:lnTo>
                  <a:pt x="17436" y="836878"/>
                </a:lnTo>
                <a:lnTo>
                  <a:pt x="38718" y="893117"/>
                </a:lnTo>
                <a:lnTo>
                  <a:pt x="67918" y="947671"/>
                </a:lnTo>
                <a:lnTo>
                  <a:pt x="104693" y="1000357"/>
                </a:lnTo>
                <a:lnTo>
                  <a:pt x="148701" y="1050987"/>
                </a:lnTo>
                <a:lnTo>
                  <a:pt x="199598" y="1099377"/>
                </a:lnTo>
                <a:lnTo>
                  <a:pt x="257042" y="1145340"/>
                </a:lnTo>
                <a:lnTo>
                  <a:pt x="320689" y="1188693"/>
                </a:lnTo>
                <a:lnTo>
                  <a:pt x="390197" y="1229248"/>
                </a:lnTo>
                <a:lnTo>
                  <a:pt x="465224" y="1266822"/>
                </a:lnTo>
                <a:lnTo>
                  <a:pt x="545424" y="1301227"/>
                </a:lnTo>
                <a:lnTo>
                  <a:pt x="630457" y="1332280"/>
                </a:lnTo>
                <a:lnTo>
                  <a:pt x="719979" y="1359793"/>
                </a:lnTo>
                <a:lnTo>
                  <a:pt x="813648" y="1383583"/>
                </a:lnTo>
                <a:lnTo>
                  <a:pt x="911119" y="1403463"/>
                </a:lnTo>
                <a:lnTo>
                  <a:pt x="1012051" y="1419248"/>
                </a:lnTo>
                <a:lnTo>
                  <a:pt x="1116100" y="1430753"/>
                </a:lnTo>
                <a:lnTo>
                  <a:pt x="1222924" y="1437792"/>
                </a:lnTo>
                <a:lnTo>
                  <a:pt x="1332179" y="1440180"/>
                </a:lnTo>
                <a:lnTo>
                  <a:pt x="1441433" y="1437792"/>
                </a:lnTo>
                <a:lnTo>
                  <a:pt x="1548255" y="1430753"/>
                </a:lnTo>
                <a:lnTo>
                  <a:pt x="1652302" y="1419248"/>
                </a:lnTo>
                <a:lnTo>
                  <a:pt x="1753230" y="1403463"/>
                </a:lnTo>
                <a:lnTo>
                  <a:pt x="1850698" y="1383583"/>
                </a:lnTo>
                <a:lnTo>
                  <a:pt x="1944361" y="1359793"/>
                </a:lnTo>
                <a:lnTo>
                  <a:pt x="2033879" y="1332280"/>
                </a:lnTo>
                <a:lnTo>
                  <a:pt x="2118906" y="1301227"/>
                </a:lnTo>
                <a:lnTo>
                  <a:pt x="2199101" y="1266822"/>
                </a:lnTo>
                <a:lnTo>
                  <a:pt x="2274122" y="1229248"/>
                </a:lnTo>
                <a:lnTo>
                  <a:pt x="2343624" y="1188693"/>
                </a:lnTo>
                <a:lnTo>
                  <a:pt x="2407266" y="1145340"/>
                </a:lnTo>
                <a:lnTo>
                  <a:pt x="2464705" y="1099377"/>
                </a:lnTo>
                <a:lnTo>
                  <a:pt x="2515597" y="1050987"/>
                </a:lnTo>
                <a:lnTo>
                  <a:pt x="2559600" y="1000357"/>
                </a:lnTo>
                <a:lnTo>
                  <a:pt x="2596371" y="947671"/>
                </a:lnTo>
                <a:lnTo>
                  <a:pt x="2625568" y="893117"/>
                </a:lnTo>
                <a:lnTo>
                  <a:pt x="2646847" y="836878"/>
                </a:lnTo>
                <a:lnTo>
                  <a:pt x="2659866" y="779140"/>
                </a:lnTo>
                <a:lnTo>
                  <a:pt x="2664282" y="720090"/>
                </a:lnTo>
                <a:lnTo>
                  <a:pt x="2659866" y="661039"/>
                </a:lnTo>
                <a:lnTo>
                  <a:pt x="2646847" y="603301"/>
                </a:lnTo>
                <a:lnTo>
                  <a:pt x="2625568" y="547062"/>
                </a:lnTo>
                <a:lnTo>
                  <a:pt x="2596371" y="492508"/>
                </a:lnTo>
                <a:lnTo>
                  <a:pt x="2559600" y="439822"/>
                </a:lnTo>
                <a:lnTo>
                  <a:pt x="2515597" y="389192"/>
                </a:lnTo>
                <a:lnTo>
                  <a:pt x="2464705" y="340802"/>
                </a:lnTo>
                <a:lnTo>
                  <a:pt x="2407266" y="294839"/>
                </a:lnTo>
                <a:lnTo>
                  <a:pt x="2343624" y="251486"/>
                </a:lnTo>
                <a:lnTo>
                  <a:pt x="2274122" y="210931"/>
                </a:lnTo>
                <a:lnTo>
                  <a:pt x="2199101" y="173357"/>
                </a:lnTo>
                <a:lnTo>
                  <a:pt x="2118906" y="138952"/>
                </a:lnTo>
                <a:lnTo>
                  <a:pt x="2033879" y="107899"/>
                </a:lnTo>
                <a:lnTo>
                  <a:pt x="1944361" y="80386"/>
                </a:lnTo>
                <a:lnTo>
                  <a:pt x="1850698" y="56596"/>
                </a:lnTo>
                <a:lnTo>
                  <a:pt x="1753230" y="36716"/>
                </a:lnTo>
                <a:lnTo>
                  <a:pt x="1652302" y="20931"/>
                </a:lnTo>
                <a:lnTo>
                  <a:pt x="1548255" y="9426"/>
                </a:lnTo>
                <a:lnTo>
                  <a:pt x="1441433" y="2387"/>
                </a:lnTo>
                <a:lnTo>
                  <a:pt x="1332179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71600" y="2276855"/>
            <a:ext cx="2664460" cy="1440180"/>
          </a:xfrm>
          <a:custGeom>
            <a:avLst/>
            <a:gdLst/>
            <a:ahLst/>
            <a:cxnLst/>
            <a:rect l="l" t="t" r="r" b="b"/>
            <a:pathLst>
              <a:path w="2664460" h="1440179">
                <a:moveTo>
                  <a:pt x="0" y="720090"/>
                </a:moveTo>
                <a:lnTo>
                  <a:pt x="4416" y="661039"/>
                </a:lnTo>
                <a:lnTo>
                  <a:pt x="17436" y="603301"/>
                </a:lnTo>
                <a:lnTo>
                  <a:pt x="38718" y="547062"/>
                </a:lnTo>
                <a:lnTo>
                  <a:pt x="67918" y="492508"/>
                </a:lnTo>
                <a:lnTo>
                  <a:pt x="104693" y="439822"/>
                </a:lnTo>
                <a:lnTo>
                  <a:pt x="148701" y="389192"/>
                </a:lnTo>
                <a:lnTo>
                  <a:pt x="199598" y="340802"/>
                </a:lnTo>
                <a:lnTo>
                  <a:pt x="257042" y="294839"/>
                </a:lnTo>
                <a:lnTo>
                  <a:pt x="320689" y="251486"/>
                </a:lnTo>
                <a:lnTo>
                  <a:pt x="390197" y="210931"/>
                </a:lnTo>
                <a:lnTo>
                  <a:pt x="465224" y="173357"/>
                </a:lnTo>
                <a:lnTo>
                  <a:pt x="545424" y="138952"/>
                </a:lnTo>
                <a:lnTo>
                  <a:pt x="630457" y="107899"/>
                </a:lnTo>
                <a:lnTo>
                  <a:pt x="719979" y="80386"/>
                </a:lnTo>
                <a:lnTo>
                  <a:pt x="813648" y="56596"/>
                </a:lnTo>
                <a:lnTo>
                  <a:pt x="911119" y="36716"/>
                </a:lnTo>
                <a:lnTo>
                  <a:pt x="1012051" y="20931"/>
                </a:lnTo>
                <a:lnTo>
                  <a:pt x="1116100" y="9426"/>
                </a:lnTo>
                <a:lnTo>
                  <a:pt x="1222924" y="2387"/>
                </a:lnTo>
                <a:lnTo>
                  <a:pt x="1332179" y="0"/>
                </a:lnTo>
                <a:lnTo>
                  <a:pt x="1441433" y="2387"/>
                </a:lnTo>
                <a:lnTo>
                  <a:pt x="1548255" y="9426"/>
                </a:lnTo>
                <a:lnTo>
                  <a:pt x="1652302" y="20931"/>
                </a:lnTo>
                <a:lnTo>
                  <a:pt x="1753230" y="36716"/>
                </a:lnTo>
                <a:lnTo>
                  <a:pt x="1850698" y="56596"/>
                </a:lnTo>
                <a:lnTo>
                  <a:pt x="1944361" y="80386"/>
                </a:lnTo>
                <a:lnTo>
                  <a:pt x="2033879" y="107899"/>
                </a:lnTo>
                <a:lnTo>
                  <a:pt x="2118906" y="138952"/>
                </a:lnTo>
                <a:lnTo>
                  <a:pt x="2199101" y="173357"/>
                </a:lnTo>
                <a:lnTo>
                  <a:pt x="2274122" y="210931"/>
                </a:lnTo>
                <a:lnTo>
                  <a:pt x="2343624" y="251486"/>
                </a:lnTo>
                <a:lnTo>
                  <a:pt x="2407266" y="294839"/>
                </a:lnTo>
                <a:lnTo>
                  <a:pt x="2464705" y="340802"/>
                </a:lnTo>
                <a:lnTo>
                  <a:pt x="2515597" y="389192"/>
                </a:lnTo>
                <a:lnTo>
                  <a:pt x="2559600" y="439822"/>
                </a:lnTo>
                <a:lnTo>
                  <a:pt x="2596371" y="492508"/>
                </a:lnTo>
                <a:lnTo>
                  <a:pt x="2625568" y="547062"/>
                </a:lnTo>
                <a:lnTo>
                  <a:pt x="2646847" y="603301"/>
                </a:lnTo>
                <a:lnTo>
                  <a:pt x="2659866" y="661039"/>
                </a:lnTo>
                <a:lnTo>
                  <a:pt x="2664282" y="720090"/>
                </a:lnTo>
                <a:lnTo>
                  <a:pt x="2659866" y="779140"/>
                </a:lnTo>
                <a:lnTo>
                  <a:pt x="2646847" y="836878"/>
                </a:lnTo>
                <a:lnTo>
                  <a:pt x="2625568" y="893117"/>
                </a:lnTo>
                <a:lnTo>
                  <a:pt x="2596371" y="947671"/>
                </a:lnTo>
                <a:lnTo>
                  <a:pt x="2559600" y="1000357"/>
                </a:lnTo>
                <a:lnTo>
                  <a:pt x="2515597" y="1050987"/>
                </a:lnTo>
                <a:lnTo>
                  <a:pt x="2464705" y="1099377"/>
                </a:lnTo>
                <a:lnTo>
                  <a:pt x="2407266" y="1145340"/>
                </a:lnTo>
                <a:lnTo>
                  <a:pt x="2343624" y="1188693"/>
                </a:lnTo>
                <a:lnTo>
                  <a:pt x="2274122" y="1229248"/>
                </a:lnTo>
                <a:lnTo>
                  <a:pt x="2199101" y="1266822"/>
                </a:lnTo>
                <a:lnTo>
                  <a:pt x="2118906" y="1301227"/>
                </a:lnTo>
                <a:lnTo>
                  <a:pt x="2033879" y="1332280"/>
                </a:lnTo>
                <a:lnTo>
                  <a:pt x="1944361" y="1359793"/>
                </a:lnTo>
                <a:lnTo>
                  <a:pt x="1850698" y="1383583"/>
                </a:lnTo>
                <a:lnTo>
                  <a:pt x="1753230" y="1403463"/>
                </a:lnTo>
                <a:lnTo>
                  <a:pt x="1652302" y="1419248"/>
                </a:lnTo>
                <a:lnTo>
                  <a:pt x="1548255" y="1430753"/>
                </a:lnTo>
                <a:lnTo>
                  <a:pt x="1441433" y="1437792"/>
                </a:lnTo>
                <a:lnTo>
                  <a:pt x="1332179" y="1440180"/>
                </a:lnTo>
                <a:lnTo>
                  <a:pt x="1222924" y="1437792"/>
                </a:lnTo>
                <a:lnTo>
                  <a:pt x="1116100" y="1430753"/>
                </a:lnTo>
                <a:lnTo>
                  <a:pt x="1012051" y="1419248"/>
                </a:lnTo>
                <a:lnTo>
                  <a:pt x="911119" y="1403463"/>
                </a:lnTo>
                <a:lnTo>
                  <a:pt x="813648" y="1383583"/>
                </a:lnTo>
                <a:lnTo>
                  <a:pt x="719979" y="1359793"/>
                </a:lnTo>
                <a:lnTo>
                  <a:pt x="630457" y="1332280"/>
                </a:lnTo>
                <a:lnTo>
                  <a:pt x="545424" y="1301227"/>
                </a:lnTo>
                <a:lnTo>
                  <a:pt x="465224" y="1266822"/>
                </a:lnTo>
                <a:lnTo>
                  <a:pt x="390197" y="1229248"/>
                </a:lnTo>
                <a:lnTo>
                  <a:pt x="320689" y="1188693"/>
                </a:lnTo>
                <a:lnTo>
                  <a:pt x="257042" y="1145340"/>
                </a:lnTo>
                <a:lnTo>
                  <a:pt x="199598" y="1099377"/>
                </a:lnTo>
                <a:lnTo>
                  <a:pt x="148701" y="1050987"/>
                </a:lnTo>
                <a:lnTo>
                  <a:pt x="104693" y="1000357"/>
                </a:lnTo>
                <a:lnTo>
                  <a:pt x="67918" y="947671"/>
                </a:lnTo>
                <a:lnTo>
                  <a:pt x="38718" y="893117"/>
                </a:lnTo>
                <a:lnTo>
                  <a:pt x="17436" y="836878"/>
                </a:lnTo>
                <a:lnTo>
                  <a:pt x="4416" y="779140"/>
                </a:lnTo>
                <a:lnTo>
                  <a:pt x="0" y="720090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489710" y="2565146"/>
            <a:ext cx="1629410" cy="8661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6350" algn="ctr">
              <a:lnSpc>
                <a:spcPct val="100000"/>
              </a:lnSpc>
            </a:pPr>
            <a:r>
              <a:rPr sz="1400" b="1" dirty="0">
                <a:latin typeface="Times New Roman"/>
                <a:cs typeface="Times New Roman"/>
              </a:rPr>
              <a:t>Ин</a:t>
            </a:r>
            <a:r>
              <a:rPr sz="1400" b="1" spc="-15" dirty="0">
                <a:latin typeface="Times New Roman"/>
                <a:cs typeface="Times New Roman"/>
              </a:rPr>
              <a:t>ф</a:t>
            </a:r>
            <a:r>
              <a:rPr sz="1400" b="1" dirty="0">
                <a:latin typeface="Times New Roman"/>
                <a:cs typeface="Times New Roman"/>
              </a:rPr>
              <a:t>рас</a:t>
            </a:r>
            <a:r>
              <a:rPr sz="1400" b="1" spc="15" dirty="0">
                <a:latin typeface="Times New Roman"/>
                <a:cs typeface="Times New Roman"/>
              </a:rPr>
              <a:t>т</a:t>
            </a:r>
            <a:r>
              <a:rPr sz="1400" b="1" spc="-30" dirty="0">
                <a:latin typeface="Times New Roman"/>
                <a:cs typeface="Times New Roman"/>
              </a:rPr>
              <a:t>р</a:t>
            </a:r>
            <a:r>
              <a:rPr sz="1400" b="1" dirty="0">
                <a:latin typeface="Times New Roman"/>
                <a:cs typeface="Times New Roman"/>
              </a:rPr>
              <a:t>у</a:t>
            </a:r>
            <a:r>
              <a:rPr sz="1400" b="1" spc="-5" dirty="0">
                <a:latin typeface="Times New Roman"/>
                <a:cs typeface="Times New Roman"/>
              </a:rPr>
              <a:t>к</a:t>
            </a:r>
            <a:r>
              <a:rPr sz="1400" b="1" spc="-20" dirty="0">
                <a:latin typeface="Times New Roman"/>
                <a:cs typeface="Times New Roman"/>
              </a:rPr>
              <a:t>т</a:t>
            </a:r>
            <a:r>
              <a:rPr sz="1400" b="1" dirty="0">
                <a:latin typeface="Times New Roman"/>
                <a:cs typeface="Times New Roman"/>
              </a:rPr>
              <a:t>ур</a:t>
            </a:r>
            <a:r>
              <a:rPr sz="1400" b="1" spc="-10" dirty="0">
                <a:latin typeface="Times New Roman"/>
                <a:cs typeface="Times New Roman"/>
              </a:rPr>
              <a:t>н</a:t>
            </a:r>
            <a:r>
              <a:rPr sz="1400" b="1" dirty="0">
                <a:latin typeface="Times New Roman"/>
                <a:cs typeface="Times New Roman"/>
              </a:rPr>
              <a:t>ые </a:t>
            </a:r>
            <a:r>
              <a:rPr sz="1400" b="1" spc="-5" dirty="0">
                <a:latin typeface="Times New Roman"/>
                <a:cs typeface="Times New Roman"/>
              </a:rPr>
              <a:t>п</a:t>
            </a:r>
            <a:r>
              <a:rPr sz="1400" b="1" dirty="0">
                <a:latin typeface="Times New Roman"/>
                <a:cs typeface="Times New Roman"/>
              </a:rPr>
              <a:t>рогра</a:t>
            </a:r>
            <a:r>
              <a:rPr sz="1400" b="1" spc="5" dirty="0">
                <a:latin typeface="Times New Roman"/>
                <a:cs typeface="Times New Roman"/>
              </a:rPr>
              <a:t>м</a:t>
            </a:r>
            <a:r>
              <a:rPr sz="1400" b="1" dirty="0">
                <a:latin typeface="Times New Roman"/>
                <a:cs typeface="Times New Roman"/>
              </a:rPr>
              <a:t>мы</a:t>
            </a:r>
            <a:endParaRPr sz="1400" dirty="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1400" b="1" dirty="0" smtClean="0">
                <a:latin typeface="Times New Roman"/>
                <a:cs typeface="Times New Roman"/>
              </a:rPr>
              <a:t>(</a:t>
            </a:r>
            <a:r>
              <a:rPr lang="ru-RU" sz="1400" b="1" dirty="0" smtClean="0">
                <a:latin typeface="Times New Roman"/>
                <a:cs typeface="Times New Roman"/>
              </a:rPr>
              <a:t>1964,3</a:t>
            </a:r>
            <a:r>
              <a:rPr sz="1400" b="1" spc="-10" dirty="0" smtClean="0">
                <a:latin typeface="Times New Roman"/>
                <a:cs typeface="Times New Roman"/>
              </a:rPr>
              <a:t> </a:t>
            </a:r>
            <a:r>
              <a:rPr sz="1400" b="1" dirty="0">
                <a:latin typeface="Times New Roman"/>
                <a:cs typeface="Times New Roman"/>
              </a:rPr>
              <a:t>т</a:t>
            </a:r>
            <a:r>
              <a:rPr sz="1400" b="1" spc="-15" dirty="0">
                <a:latin typeface="Times New Roman"/>
                <a:cs typeface="Times New Roman"/>
              </a:rPr>
              <a:t>ы</a:t>
            </a:r>
            <a:r>
              <a:rPr sz="1400" b="1" dirty="0">
                <a:latin typeface="Times New Roman"/>
                <a:cs typeface="Times New Roman"/>
              </a:rPr>
              <a:t>с.</a:t>
            </a:r>
            <a:r>
              <a:rPr sz="1400" b="1" spc="-30" dirty="0">
                <a:latin typeface="Times New Roman"/>
                <a:cs typeface="Times New Roman"/>
              </a:rPr>
              <a:t>р</a:t>
            </a:r>
            <a:r>
              <a:rPr sz="1400" b="1" spc="-20" dirty="0">
                <a:latin typeface="Times New Roman"/>
                <a:cs typeface="Times New Roman"/>
              </a:rPr>
              <a:t>у</a:t>
            </a:r>
            <a:r>
              <a:rPr sz="1400" b="1" spc="-35" dirty="0">
                <a:latin typeface="Times New Roman"/>
                <a:cs typeface="Times New Roman"/>
              </a:rPr>
              <a:t>б</a:t>
            </a:r>
            <a:r>
              <a:rPr sz="1400" b="1" dirty="0">
                <a:latin typeface="Times New Roman"/>
                <a:cs typeface="Times New Roman"/>
              </a:rPr>
              <a:t>лей-</a:t>
            </a:r>
            <a:endParaRPr sz="1400" dirty="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lang="ru-RU" sz="1400" b="1" dirty="0" smtClean="0">
                <a:latin typeface="Times New Roman"/>
                <a:cs typeface="Times New Roman"/>
              </a:rPr>
              <a:t>3,9</a:t>
            </a:r>
            <a:r>
              <a:rPr sz="1400" b="1" spc="-10" dirty="0" smtClean="0">
                <a:latin typeface="Times New Roman"/>
                <a:cs typeface="Times New Roman"/>
              </a:rPr>
              <a:t>%</a:t>
            </a:r>
            <a:r>
              <a:rPr sz="1400" b="1" dirty="0" smtClean="0">
                <a:latin typeface="Times New Roman"/>
                <a:cs typeface="Times New Roman"/>
              </a:rPr>
              <a:t>)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5508116" y="2420873"/>
            <a:ext cx="2520315" cy="1368425"/>
          </a:xfrm>
          <a:custGeom>
            <a:avLst/>
            <a:gdLst/>
            <a:ahLst/>
            <a:cxnLst/>
            <a:rect l="l" t="t" r="r" b="b"/>
            <a:pathLst>
              <a:path w="2520315" h="1368425">
                <a:moveTo>
                  <a:pt x="1260093" y="0"/>
                </a:moveTo>
                <a:lnTo>
                  <a:pt x="1156742" y="2268"/>
                </a:lnTo>
                <a:lnTo>
                  <a:pt x="1055693" y="8954"/>
                </a:lnTo>
                <a:lnTo>
                  <a:pt x="957269" y="19884"/>
                </a:lnTo>
                <a:lnTo>
                  <a:pt x="861795" y="34880"/>
                </a:lnTo>
                <a:lnTo>
                  <a:pt x="769596" y="53766"/>
                </a:lnTo>
                <a:lnTo>
                  <a:pt x="680995" y="76367"/>
                </a:lnTo>
                <a:lnTo>
                  <a:pt x="596317" y="102506"/>
                </a:lnTo>
                <a:lnTo>
                  <a:pt x="515886" y="132006"/>
                </a:lnTo>
                <a:lnTo>
                  <a:pt x="440026" y="164693"/>
                </a:lnTo>
                <a:lnTo>
                  <a:pt x="369061" y="200390"/>
                </a:lnTo>
                <a:lnTo>
                  <a:pt x="303317" y="238920"/>
                </a:lnTo>
                <a:lnTo>
                  <a:pt x="243116" y="280108"/>
                </a:lnTo>
                <a:lnTo>
                  <a:pt x="188784" y="323777"/>
                </a:lnTo>
                <a:lnTo>
                  <a:pt x="140643" y="369751"/>
                </a:lnTo>
                <a:lnTo>
                  <a:pt x="99020" y="417855"/>
                </a:lnTo>
                <a:lnTo>
                  <a:pt x="64237" y="467912"/>
                </a:lnTo>
                <a:lnTo>
                  <a:pt x="36620" y="519746"/>
                </a:lnTo>
                <a:lnTo>
                  <a:pt x="16491" y="573181"/>
                </a:lnTo>
                <a:lnTo>
                  <a:pt x="4176" y="628040"/>
                </a:lnTo>
                <a:lnTo>
                  <a:pt x="0" y="684149"/>
                </a:lnTo>
                <a:lnTo>
                  <a:pt x="4176" y="740239"/>
                </a:lnTo>
                <a:lnTo>
                  <a:pt x="16491" y="795082"/>
                </a:lnTo>
                <a:lnTo>
                  <a:pt x="36620" y="848502"/>
                </a:lnTo>
                <a:lnTo>
                  <a:pt x="64237" y="900323"/>
                </a:lnTo>
                <a:lnTo>
                  <a:pt x="99020" y="950368"/>
                </a:lnTo>
                <a:lnTo>
                  <a:pt x="140643" y="998462"/>
                </a:lnTo>
                <a:lnTo>
                  <a:pt x="188784" y="1044428"/>
                </a:lnTo>
                <a:lnTo>
                  <a:pt x="243116" y="1088090"/>
                </a:lnTo>
                <a:lnTo>
                  <a:pt x="303317" y="1129271"/>
                </a:lnTo>
                <a:lnTo>
                  <a:pt x="369062" y="1167796"/>
                </a:lnTo>
                <a:lnTo>
                  <a:pt x="440026" y="1203488"/>
                </a:lnTo>
                <a:lnTo>
                  <a:pt x="515886" y="1236172"/>
                </a:lnTo>
                <a:lnTo>
                  <a:pt x="596317" y="1265670"/>
                </a:lnTo>
                <a:lnTo>
                  <a:pt x="680995" y="1291807"/>
                </a:lnTo>
                <a:lnTo>
                  <a:pt x="769596" y="1314406"/>
                </a:lnTo>
                <a:lnTo>
                  <a:pt x="861795" y="1333291"/>
                </a:lnTo>
                <a:lnTo>
                  <a:pt x="957269" y="1348287"/>
                </a:lnTo>
                <a:lnTo>
                  <a:pt x="1055693" y="1359216"/>
                </a:lnTo>
                <a:lnTo>
                  <a:pt x="1156742" y="1365902"/>
                </a:lnTo>
                <a:lnTo>
                  <a:pt x="1260093" y="1368170"/>
                </a:lnTo>
                <a:lnTo>
                  <a:pt x="1363446" y="1365902"/>
                </a:lnTo>
                <a:lnTo>
                  <a:pt x="1464498" y="1359216"/>
                </a:lnTo>
                <a:lnTo>
                  <a:pt x="1562926" y="1348287"/>
                </a:lnTo>
                <a:lnTo>
                  <a:pt x="1658405" y="1333291"/>
                </a:lnTo>
                <a:lnTo>
                  <a:pt x="1750611" y="1314406"/>
                </a:lnTo>
                <a:lnTo>
                  <a:pt x="1839220" y="1291807"/>
                </a:lnTo>
                <a:lnTo>
                  <a:pt x="1923906" y="1265670"/>
                </a:lnTo>
                <a:lnTo>
                  <a:pt x="2004346" y="1236172"/>
                </a:lnTo>
                <a:lnTo>
                  <a:pt x="2080215" y="1203488"/>
                </a:lnTo>
                <a:lnTo>
                  <a:pt x="2151189" y="1167796"/>
                </a:lnTo>
                <a:lnTo>
                  <a:pt x="2216943" y="1129271"/>
                </a:lnTo>
                <a:lnTo>
                  <a:pt x="2277153" y="1088090"/>
                </a:lnTo>
                <a:lnTo>
                  <a:pt x="2331495" y="1044428"/>
                </a:lnTo>
                <a:lnTo>
                  <a:pt x="2379643" y="998462"/>
                </a:lnTo>
                <a:lnTo>
                  <a:pt x="2421274" y="950368"/>
                </a:lnTo>
                <a:lnTo>
                  <a:pt x="2456064" y="900323"/>
                </a:lnTo>
                <a:lnTo>
                  <a:pt x="2483687" y="848502"/>
                </a:lnTo>
                <a:lnTo>
                  <a:pt x="2503819" y="795082"/>
                </a:lnTo>
                <a:lnTo>
                  <a:pt x="2516137" y="740239"/>
                </a:lnTo>
                <a:lnTo>
                  <a:pt x="2520315" y="684149"/>
                </a:lnTo>
                <a:lnTo>
                  <a:pt x="2516137" y="628040"/>
                </a:lnTo>
                <a:lnTo>
                  <a:pt x="2503819" y="573181"/>
                </a:lnTo>
                <a:lnTo>
                  <a:pt x="2483687" y="519746"/>
                </a:lnTo>
                <a:lnTo>
                  <a:pt x="2456064" y="467912"/>
                </a:lnTo>
                <a:lnTo>
                  <a:pt x="2421274" y="417855"/>
                </a:lnTo>
                <a:lnTo>
                  <a:pt x="2379643" y="369751"/>
                </a:lnTo>
                <a:lnTo>
                  <a:pt x="2331495" y="323777"/>
                </a:lnTo>
                <a:lnTo>
                  <a:pt x="2277153" y="280108"/>
                </a:lnTo>
                <a:lnTo>
                  <a:pt x="2216943" y="238920"/>
                </a:lnTo>
                <a:lnTo>
                  <a:pt x="2151189" y="200390"/>
                </a:lnTo>
                <a:lnTo>
                  <a:pt x="2080215" y="164693"/>
                </a:lnTo>
                <a:lnTo>
                  <a:pt x="2004346" y="132006"/>
                </a:lnTo>
                <a:lnTo>
                  <a:pt x="1923906" y="102506"/>
                </a:lnTo>
                <a:lnTo>
                  <a:pt x="1839220" y="76367"/>
                </a:lnTo>
                <a:lnTo>
                  <a:pt x="1750611" y="53766"/>
                </a:lnTo>
                <a:lnTo>
                  <a:pt x="1658405" y="34880"/>
                </a:lnTo>
                <a:lnTo>
                  <a:pt x="1562926" y="19884"/>
                </a:lnTo>
                <a:lnTo>
                  <a:pt x="1464498" y="8954"/>
                </a:lnTo>
                <a:lnTo>
                  <a:pt x="1363446" y="2268"/>
                </a:lnTo>
                <a:lnTo>
                  <a:pt x="1260093" y="0"/>
                </a:lnTo>
                <a:close/>
              </a:path>
            </a:pathLst>
          </a:custGeom>
          <a:solidFill>
            <a:srgbClr val="92D050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508116" y="2420873"/>
            <a:ext cx="2520315" cy="1368425"/>
          </a:xfrm>
          <a:custGeom>
            <a:avLst/>
            <a:gdLst/>
            <a:ahLst/>
            <a:cxnLst/>
            <a:rect l="l" t="t" r="r" b="b"/>
            <a:pathLst>
              <a:path w="2520315" h="1368425">
                <a:moveTo>
                  <a:pt x="0" y="684149"/>
                </a:moveTo>
                <a:lnTo>
                  <a:pt x="4176" y="628040"/>
                </a:lnTo>
                <a:lnTo>
                  <a:pt x="16491" y="573181"/>
                </a:lnTo>
                <a:lnTo>
                  <a:pt x="36620" y="519746"/>
                </a:lnTo>
                <a:lnTo>
                  <a:pt x="64237" y="467912"/>
                </a:lnTo>
                <a:lnTo>
                  <a:pt x="99020" y="417855"/>
                </a:lnTo>
                <a:lnTo>
                  <a:pt x="140643" y="369751"/>
                </a:lnTo>
                <a:lnTo>
                  <a:pt x="188784" y="323777"/>
                </a:lnTo>
                <a:lnTo>
                  <a:pt x="243116" y="280108"/>
                </a:lnTo>
                <a:lnTo>
                  <a:pt x="303317" y="238920"/>
                </a:lnTo>
                <a:lnTo>
                  <a:pt x="369061" y="200390"/>
                </a:lnTo>
                <a:lnTo>
                  <a:pt x="440026" y="164693"/>
                </a:lnTo>
                <a:lnTo>
                  <a:pt x="515886" y="132006"/>
                </a:lnTo>
                <a:lnTo>
                  <a:pt x="596317" y="102506"/>
                </a:lnTo>
                <a:lnTo>
                  <a:pt x="680995" y="76367"/>
                </a:lnTo>
                <a:lnTo>
                  <a:pt x="769596" y="53766"/>
                </a:lnTo>
                <a:lnTo>
                  <a:pt x="861795" y="34880"/>
                </a:lnTo>
                <a:lnTo>
                  <a:pt x="957269" y="19884"/>
                </a:lnTo>
                <a:lnTo>
                  <a:pt x="1055693" y="8954"/>
                </a:lnTo>
                <a:lnTo>
                  <a:pt x="1156742" y="2268"/>
                </a:lnTo>
                <a:lnTo>
                  <a:pt x="1260093" y="0"/>
                </a:lnTo>
                <a:lnTo>
                  <a:pt x="1363446" y="2268"/>
                </a:lnTo>
                <a:lnTo>
                  <a:pt x="1464498" y="8954"/>
                </a:lnTo>
                <a:lnTo>
                  <a:pt x="1562926" y="19884"/>
                </a:lnTo>
                <a:lnTo>
                  <a:pt x="1658405" y="34880"/>
                </a:lnTo>
                <a:lnTo>
                  <a:pt x="1750611" y="53766"/>
                </a:lnTo>
                <a:lnTo>
                  <a:pt x="1839220" y="76367"/>
                </a:lnTo>
                <a:lnTo>
                  <a:pt x="1923906" y="102506"/>
                </a:lnTo>
                <a:lnTo>
                  <a:pt x="2004346" y="132006"/>
                </a:lnTo>
                <a:lnTo>
                  <a:pt x="2080215" y="164693"/>
                </a:lnTo>
                <a:lnTo>
                  <a:pt x="2151189" y="200390"/>
                </a:lnTo>
                <a:lnTo>
                  <a:pt x="2216943" y="238920"/>
                </a:lnTo>
                <a:lnTo>
                  <a:pt x="2277153" y="280108"/>
                </a:lnTo>
                <a:lnTo>
                  <a:pt x="2331495" y="323777"/>
                </a:lnTo>
                <a:lnTo>
                  <a:pt x="2379643" y="369751"/>
                </a:lnTo>
                <a:lnTo>
                  <a:pt x="2421274" y="417855"/>
                </a:lnTo>
                <a:lnTo>
                  <a:pt x="2456064" y="467912"/>
                </a:lnTo>
                <a:lnTo>
                  <a:pt x="2483687" y="519746"/>
                </a:lnTo>
                <a:lnTo>
                  <a:pt x="2503819" y="573181"/>
                </a:lnTo>
                <a:lnTo>
                  <a:pt x="2516137" y="628040"/>
                </a:lnTo>
                <a:lnTo>
                  <a:pt x="2520315" y="684149"/>
                </a:lnTo>
                <a:lnTo>
                  <a:pt x="2516137" y="740239"/>
                </a:lnTo>
                <a:lnTo>
                  <a:pt x="2503819" y="795082"/>
                </a:lnTo>
                <a:lnTo>
                  <a:pt x="2483687" y="848502"/>
                </a:lnTo>
                <a:lnTo>
                  <a:pt x="2456064" y="900323"/>
                </a:lnTo>
                <a:lnTo>
                  <a:pt x="2421274" y="950368"/>
                </a:lnTo>
                <a:lnTo>
                  <a:pt x="2379643" y="998462"/>
                </a:lnTo>
                <a:lnTo>
                  <a:pt x="2331495" y="1044428"/>
                </a:lnTo>
                <a:lnTo>
                  <a:pt x="2277153" y="1088090"/>
                </a:lnTo>
                <a:lnTo>
                  <a:pt x="2216943" y="1129271"/>
                </a:lnTo>
                <a:lnTo>
                  <a:pt x="2151189" y="1167796"/>
                </a:lnTo>
                <a:lnTo>
                  <a:pt x="2080215" y="1203488"/>
                </a:lnTo>
                <a:lnTo>
                  <a:pt x="2004346" y="1236172"/>
                </a:lnTo>
                <a:lnTo>
                  <a:pt x="1923906" y="1265670"/>
                </a:lnTo>
                <a:lnTo>
                  <a:pt x="1839220" y="1291807"/>
                </a:lnTo>
                <a:lnTo>
                  <a:pt x="1750611" y="1314406"/>
                </a:lnTo>
                <a:lnTo>
                  <a:pt x="1658405" y="1333291"/>
                </a:lnTo>
                <a:lnTo>
                  <a:pt x="1562926" y="1348287"/>
                </a:lnTo>
                <a:lnTo>
                  <a:pt x="1464498" y="1359216"/>
                </a:lnTo>
                <a:lnTo>
                  <a:pt x="1363446" y="1365902"/>
                </a:lnTo>
                <a:lnTo>
                  <a:pt x="1260093" y="1368170"/>
                </a:lnTo>
                <a:lnTo>
                  <a:pt x="1156742" y="1365902"/>
                </a:lnTo>
                <a:lnTo>
                  <a:pt x="1055693" y="1359216"/>
                </a:lnTo>
                <a:lnTo>
                  <a:pt x="957269" y="1348287"/>
                </a:lnTo>
                <a:lnTo>
                  <a:pt x="861795" y="1333291"/>
                </a:lnTo>
                <a:lnTo>
                  <a:pt x="769596" y="1314406"/>
                </a:lnTo>
                <a:lnTo>
                  <a:pt x="680995" y="1291807"/>
                </a:lnTo>
                <a:lnTo>
                  <a:pt x="596317" y="1265670"/>
                </a:lnTo>
                <a:lnTo>
                  <a:pt x="515886" y="1236172"/>
                </a:lnTo>
                <a:lnTo>
                  <a:pt x="440026" y="1203488"/>
                </a:lnTo>
                <a:lnTo>
                  <a:pt x="369062" y="1167796"/>
                </a:lnTo>
                <a:lnTo>
                  <a:pt x="303317" y="1129271"/>
                </a:lnTo>
                <a:lnTo>
                  <a:pt x="243116" y="1088090"/>
                </a:lnTo>
                <a:lnTo>
                  <a:pt x="188784" y="1044428"/>
                </a:lnTo>
                <a:lnTo>
                  <a:pt x="140643" y="998462"/>
                </a:lnTo>
                <a:lnTo>
                  <a:pt x="99020" y="950368"/>
                </a:lnTo>
                <a:lnTo>
                  <a:pt x="64237" y="900323"/>
                </a:lnTo>
                <a:lnTo>
                  <a:pt x="36620" y="848502"/>
                </a:lnTo>
                <a:lnTo>
                  <a:pt x="16491" y="795082"/>
                </a:lnTo>
                <a:lnTo>
                  <a:pt x="4176" y="740239"/>
                </a:lnTo>
                <a:lnTo>
                  <a:pt x="0" y="684149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5960109" y="2780029"/>
            <a:ext cx="1614805" cy="652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6350" algn="ctr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Сельс</a:t>
            </a:r>
            <a:r>
              <a:rPr sz="1400" b="1" spc="-30" dirty="0">
                <a:solidFill>
                  <a:srgbClr val="FFFFFF"/>
                </a:solidFill>
                <a:latin typeface="Times New Roman"/>
                <a:cs typeface="Times New Roman"/>
              </a:rPr>
              <a:t>к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ое </a:t>
            </a:r>
            <a:r>
              <a:rPr sz="1400" b="1" spc="-45" dirty="0" err="1">
                <a:solidFill>
                  <a:srgbClr val="FFFFFF"/>
                </a:solidFill>
                <a:latin typeface="Times New Roman"/>
                <a:cs typeface="Times New Roman"/>
              </a:rPr>
              <a:t>х</a:t>
            </a:r>
            <a:r>
              <a:rPr sz="1400" b="1" dirty="0" err="1">
                <a:solidFill>
                  <a:srgbClr val="FFFFFF"/>
                </a:solidFill>
                <a:latin typeface="Times New Roman"/>
                <a:cs typeface="Times New Roman"/>
              </a:rPr>
              <a:t>озя</a:t>
            </a:r>
            <a:r>
              <a:rPr sz="1400" b="1" spc="-10" dirty="0" err="1">
                <a:solidFill>
                  <a:srgbClr val="FFFFFF"/>
                </a:solidFill>
                <a:latin typeface="Times New Roman"/>
                <a:cs typeface="Times New Roman"/>
              </a:rPr>
              <a:t>й</a:t>
            </a:r>
            <a:r>
              <a:rPr sz="1400" b="1" dirty="0" err="1">
                <a:solidFill>
                  <a:srgbClr val="FFFFFF"/>
                </a:solidFill>
                <a:latin typeface="Times New Roman"/>
                <a:cs typeface="Times New Roman"/>
              </a:rPr>
              <a:t>с</a:t>
            </a:r>
            <a:r>
              <a:rPr sz="1400" b="1" spc="5" dirty="0" err="1">
                <a:solidFill>
                  <a:srgbClr val="FFFFFF"/>
                </a:solidFill>
                <a:latin typeface="Times New Roman"/>
                <a:cs typeface="Times New Roman"/>
              </a:rPr>
              <a:t>т</a:t>
            </a:r>
            <a:r>
              <a:rPr sz="1400" b="1" spc="-15" dirty="0" err="1">
                <a:solidFill>
                  <a:srgbClr val="FFFFFF"/>
                </a:solidFill>
                <a:latin typeface="Times New Roman"/>
                <a:cs typeface="Times New Roman"/>
              </a:rPr>
              <a:t>в</a:t>
            </a:r>
            <a:r>
              <a:rPr sz="1400" b="1" dirty="0" err="1">
                <a:solidFill>
                  <a:srgbClr val="FFFFFF"/>
                </a:solidFill>
                <a:latin typeface="Times New Roman"/>
                <a:cs typeface="Times New Roman"/>
              </a:rPr>
              <a:t>о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400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(</a:t>
            </a:r>
            <a:r>
              <a:rPr lang="ru-RU" sz="1400" b="1" spc="5" dirty="0" smtClean="0">
                <a:solidFill>
                  <a:srgbClr val="FFFFFF"/>
                </a:solidFill>
                <a:latin typeface="Times New Roman"/>
                <a:cs typeface="Times New Roman"/>
              </a:rPr>
              <a:t>10,0</a:t>
            </a:r>
            <a:r>
              <a:rPr sz="1400" b="1" spc="-40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4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т</a:t>
            </a:r>
            <a:r>
              <a:rPr sz="1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ы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с.</a:t>
            </a:r>
            <a:r>
              <a:rPr sz="14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400" b="1" spc="-30" dirty="0">
                <a:solidFill>
                  <a:srgbClr val="FFFFFF"/>
                </a:solidFill>
                <a:latin typeface="Times New Roman"/>
                <a:cs typeface="Times New Roman"/>
              </a:rPr>
              <a:t>р</a:t>
            </a:r>
            <a:r>
              <a:rPr sz="14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у</a:t>
            </a:r>
            <a:r>
              <a:rPr sz="1400" b="1" spc="-30" dirty="0">
                <a:solidFill>
                  <a:srgbClr val="FFFFFF"/>
                </a:solidFill>
                <a:latin typeface="Times New Roman"/>
                <a:cs typeface="Times New Roman"/>
              </a:rPr>
              <a:t>б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лей-</a:t>
            </a:r>
            <a:endParaRPr sz="1400" dirty="0">
              <a:latin typeface="Times New Roman"/>
              <a:cs typeface="Times New Roman"/>
            </a:endParaRPr>
          </a:p>
          <a:p>
            <a:pPr marL="1270" algn="ctr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0,1</a:t>
            </a:r>
            <a:r>
              <a:rPr sz="14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%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)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214287" y="3714750"/>
            <a:ext cx="2486025" cy="1514475"/>
          </a:xfrm>
          <a:custGeom>
            <a:avLst/>
            <a:gdLst/>
            <a:ahLst/>
            <a:cxnLst/>
            <a:rect l="l" t="t" r="r" b="b"/>
            <a:pathLst>
              <a:path w="2486025" h="1514475">
                <a:moveTo>
                  <a:pt x="1242783" y="0"/>
                </a:moveTo>
                <a:lnTo>
                  <a:pt x="1140854" y="2509"/>
                </a:lnTo>
                <a:lnTo>
                  <a:pt x="1041194" y="9909"/>
                </a:lnTo>
                <a:lnTo>
                  <a:pt x="944124" y="22003"/>
                </a:lnTo>
                <a:lnTo>
                  <a:pt x="849962" y="38597"/>
                </a:lnTo>
                <a:lnTo>
                  <a:pt x="759030" y="59497"/>
                </a:lnTo>
                <a:lnTo>
                  <a:pt x="671647" y="84507"/>
                </a:lnTo>
                <a:lnTo>
                  <a:pt x="588132" y="113433"/>
                </a:lnTo>
                <a:lnTo>
                  <a:pt x="508805" y="146080"/>
                </a:lnTo>
                <a:lnTo>
                  <a:pt x="433987" y="182253"/>
                </a:lnTo>
                <a:lnTo>
                  <a:pt x="363997" y="221757"/>
                </a:lnTo>
                <a:lnTo>
                  <a:pt x="299155" y="264398"/>
                </a:lnTo>
                <a:lnTo>
                  <a:pt x="239781" y="309981"/>
                </a:lnTo>
                <a:lnTo>
                  <a:pt x="186194" y="358311"/>
                </a:lnTo>
                <a:lnTo>
                  <a:pt x="138714" y="409193"/>
                </a:lnTo>
                <a:lnTo>
                  <a:pt x="97662" y="462432"/>
                </a:lnTo>
                <a:lnTo>
                  <a:pt x="63356" y="517834"/>
                </a:lnTo>
                <a:lnTo>
                  <a:pt x="36117" y="575204"/>
                </a:lnTo>
                <a:lnTo>
                  <a:pt x="16265" y="634347"/>
                </a:lnTo>
                <a:lnTo>
                  <a:pt x="4119" y="695069"/>
                </a:lnTo>
                <a:lnTo>
                  <a:pt x="0" y="757174"/>
                </a:lnTo>
                <a:lnTo>
                  <a:pt x="4119" y="819279"/>
                </a:lnTo>
                <a:lnTo>
                  <a:pt x="16265" y="880003"/>
                </a:lnTo>
                <a:lnTo>
                  <a:pt x="36117" y="939150"/>
                </a:lnTo>
                <a:lnTo>
                  <a:pt x="63356" y="996526"/>
                </a:lnTo>
                <a:lnTo>
                  <a:pt x="97662" y="1051935"/>
                </a:lnTo>
                <a:lnTo>
                  <a:pt x="138714" y="1105182"/>
                </a:lnTo>
                <a:lnTo>
                  <a:pt x="186194" y="1156072"/>
                </a:lnTo>
                <a:lnTo>
                  <a:pt x="239781" y="1204411"/>
                </a:lnTo>
                <a:lnTo>
                  <a:pt x="299155" y="1250003"/>
                </a:lnTo>
                <a:lnTo>
                  <a:pt x="363997" y="1292653"/>
                </a:lnTo>
                <a:lnTo>
                  <a:pt x="433987" y="1332167"/>
                </a:lnTo>
                <a:lnTo>
                  <a:pt x="508805" y="1368349"/>
                </a:lnTo>
                <a:lnTo>
                  <a:pt x="588132" y="1401005"/>
                </a:lnTo>
                <a:lnTo>
                  <a:pt x="671647" y="1429939"/>
                </a:lnTo>
                <a:lnTo>
                  <a:pt x="759030" y="1454957"/>
                </a:lnTo>
                <a:lnTo>
                  <a:pt x="849962" y="1475863"/>
                </a:lnTo>
                <a:lnTo>
                  <a:pt x="944124" y="1492463"/>
                </a:lnTo>
                <a:lnTo>
                  <a:pt x="1041194" y="1504562"/>
                </a:lnTo>
                <a:lnTo>
                  <a:pt x="1140854" y="1511964"/>
                </a:lnTo>
                <a:lnTo>
                  <a:pt x="1242783" y="1514475"/>
                </a:lnTo>
                <a:lnTo>
                  <a:pt x="1344702" y="1511964"/>
                </a:lnTo>
                <a:lnTo>
                  <a:pt x="1444352" y="1504562"/>
                </a:lnTo>
                <a:lnTo>
                  <a:pt x="1541413" y="1492463"/>
                </a:lnTo>
                <a:lnTo>
                  <a:pt x="1635566" y="1475863"/>
                </a:lnTo>
                <a:lnTo>
                  <a:pt x="1726491" y="1454957"/>
                </a:lnTo>
                <a:lnTo>
                  <a:pt x="1813867" y="1429939"/>
                </a:lnTo>
                <a:lnTo>
                  <a:pt x="1897376" y="1401005"/>
                </a:lnTo>
                <a:lnTo>
                  <a:pt x="1976697" y="1368349"/>
                </a:lnTo>
                <a:lnTo>
                  <a:pt x="2051510" y="1332167"/>
                </a:lnTo>
                <a:lnTo>
                  <a:pt x="2121496" y="1292653"/>
                </a:lnTo>
                <a:lnTo>
                  <a:pt x="2186335" y="1250003"/>
                </a:lnTo>
                <a:lnTo>
                  <a:pt x="2245706" y="1204411"/>
                </a:lnTo>
                <a:lnTo>
                  <a:pt x="2299291" y="1156072"/>
                </a:lnTo>
                <a:lnTo>
                  <a:pt x="2346768" y="1105182"/>
                </a:lnTo>
                <a:lnTo>
                  <a:pt x="2387819" y="1051935"/>
                </a:lnTo>
                <a:lnTo>
                  <a:pt x="2422124" y="996526"/>
                </a:lnTo>
                <a:lnTo>
                  <a:pt x="2449362" y="939150"/>
                </a:lnTo>
                <a:lnTo>
                  <a:pt x="2469213" y="880003"/>
                </a:lnTo>
                <a:lnTo>
                  <a:pt x="2481359" y="819279"/>
                </a:lnTo>
                <a:lnTo>
                  <a:pt x="2485478" y="757174"/>
                </a:lnTo>
                <a:lnTo>
                  <a:pt x="2481359" y="695069"/>
                </a:lnTo>
                <a:lnTo>
                  <a:pt x="2469213" y="634347"/>
                </a:lnTo>
                <a:lnTo>
                  <a:pt x="2449362" y="575204"/>
                </a:lnTo>
                <a:lnTo>
                  <a:pt x="2422124" y="517834"/>
                </a:lnTo>
                <a:lnTo>
                  <a:pt x="2387819" y="462432"/>
                </a:lnTo>
                <a:lnTo>
                  <a:pt x="2346768" y="409193"/>
                </a:lnTo>
                <a:lnTo>
                  <a:pt x="2299291" y="358311"/>
                </a:lnTo>
                <a:lnTo>
                  <a:pt x="2245706" y="309981"/>
                </a:lnTo>
                <a:lnTo>
                  <a:pt x="2186335" y="264398"/>
                </a:lnTo>
                <a:lnTo>
                  <a:pt x="2121496" y="221757"/>
                </a:lnTo>
                <a:lnTo>
                  <a:pt x="2051510" y="182253"/>
                </a:lnTo>
                <a:lnTo>
                  <a:pt x="1976697" y="146080"/>
                </a:lnTo>
                <a:lnTo>
                  <a:pt x="1897376" y="113433"/>
                </a:lnTo>
                <a:lnTo>
                  <a:pt x="1813867" y="84507"/>
                </a:lnTo>
                <a:lnTo>
                  <a:pt x="1726491" y="59497"/>
                </a:lnTo>
                <a:lnTo>
                  <a:pt x="1635566" y="38597"/>
                </a:lnTo>
                <a:lnTo>
                  <a:pt x="1541413" y="22003"/>
                </a:lnTo>
                <a:lnTo>
                  <a:pt x="1444352" y="9909"/>
                </a:lnTo>
                <a:lnTo>
                  <a:pt x="1344702" y="2509"/>
                </a:lnTo>
                <a:lnTo>
                  <a:pt x="1242783" y="0"/>
                </a:lnTo>
                <a:close/>
              </a:path>
            </a:pathLst>
          </a:custGeom>
          <a:solidFill>
            <a:srgbClr val="4F6128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14287" y="3714750"/>
            <a:ext cx="2486025" cy="1514475"/>
          </a:xfrm>
          <a:custGeom>
            <a:avLst/>
            <a:gdLst/>
            <a:ahLst/>
            <a:cxnLst/>
            <a:rect l="l" t="t" r="r" b="b"/>
            <a:pathLst>
              <a:path w="2486025" h="1514475">
                <a:moveTo>
                  <a:pt x="0" y="757174"/>
                </a:moveTo>
                <a:lnTo>
                  <a:pt x="4119" y="695069"/>
                </a:lnTo>
                <a:lnTo>
                  <a:pt x="16265" y="634347"/>
                </a:lnTo>
                <a:lnTo>
                  <a:pt x="36117" y="575204"/>
                </a:lnTo>
                <a:lnTo>
                  <a:pt x="63356" y="517834"/>
                </a:lnTo>
                <a:lnTo>
                  <a:pt x="97662" y="462432"/>
                </a:lnTo>
                <a:lnTo>
                  <a:pt x="138714" y="409193"/>
                </a:lnTo>
                <a:lnTo>
                  <a:pt x="186194" y="358311"/>
                </a:lnTo>
                <a:lnTo>
                  <a:pt x="239781" y="309981"/>
                </a:lnTo>
                <a:lnTo>
                  <a:pt x="299155" y="264398"/>
                </a:lnTo>
                <a:lnTo>
                  <a:pt x="363997" y="221757"/>
                </a:lnTo>
                <a:lnTo>
                  <a:pt x="433987" y="182253"/>
                </a:lnTo>
                <a:lnTo>
                  <a:pt x="508805" y="146080"/>
                </a:lnTo>
                <a:lnTo>
                  <a:pt x="588132" y="113433"/>
                </a:lnTo>
                <a:lnTo>
                  <a:pt x="671647" y="84507"/>
                </a:lnTo>
                <a:lnTo>
                  <a:pt x="759030" y="59497"/>
                </a:lnTo>
                <a:lnTo>
                  <a:pt x="849962" y="38597"/>
                </a:lnTo>
                <a:lnTo>
                  <a:pt x="944124" y="22003"/>
                </a:lnTo>
                <a:lnTo>
                  <a:pt x="1041194" y="9909"/>
                </a:lnTo>
                <a:lnTo>
                  <a:pt x="1140854" y="2509"/>
                </a:lnTo>
                <a:lnTo>
                  <a:pt x="1242783" y="0"/>
                </a:lnTo>
                <a:lnTo>
                  <a:pt x="1344702" y="2509"/>
                </a:lnTo>
                <a:lnTo>
                  <a:pt x="1444352" y="9909"/>
                </a:lnTo>
                <a:lnTo>
                  <a:pt x="1541413" y="22003"/>
                </a:lnTo>
                <a:lnTo>
                  <a:pt x="1635566" y="38597"/>
                </a:lnTo>
                <a:lnTo>
                  <a:pt x="1726491" y="59497"/>
                </a:lnTo>
                <a:lnTo>
                  <a:pt x="1813867" y="84507"/>
                </a:lnTo>
                <a:lnTo>
                  <a:pt x="1897376" y="113433"/>
                </a:lnTo>
                <a:lnTo>
                  <a:pt x="1976697" y="146080"/>
                </a:lnTo>
                <a:lnTo>
                  <a:pt x="2051510" y="182253"/>
                </a:lnTo>
                <a:lnTo>
                  <a:pt x="2121496" y="221757"/>
                </a:lnTo>
                <a:lnTo>
                  <a:pt x="2186335" y="264398"/>
                </a:lnTo>
                <a:lnTo>
                  <a:pt x="2245706" y="309981"/>
                </a:lnTo>
                <a:lnTo>
                  <a:pt x="2299291" y="358311"/>
                </a:lnTo>
                <a:lnTo>
                  <a:pt x="2346768" y="409193"/>
                </a:lnTo>
                <a:lnTo>
                  <a:pt x="2387819" y="462432"/>
                </a:lnTo>
                <a:lnTo>
                  <a:pt x="2422124" y="517834"/>
                </a:lnTo>
                <a:lnTo>
                  <a:pt x="2449362" y="575204"/>
                </a:lnTo>
                <a:lnTo>
                  <a:pt x="2469213" y="634347"/>
                </a:lnTo>
                <a:lnTo>
                  <a:pt x="2481359" y="695069"/>
                </a:lnTo>
                <a:lnTo>
                  <a:pt x="2485478" y="757174"/>
                </a:lnTo>
                <a:lnTo>
                  <a:pt x="2481359" y="819279"/>
                </a:lnTo>
                <a:lnTo>
                  <a:pt x="2469213" y="880003"/>
                </a:lnTo>
                <a:lnTo>
                  <a:pt x="2449362" y="939150"/>
                </a:lnTo>
                <a:lnTo>
                  <a:pt x="2422124" y="996526"/>
                </a:lnTo>
                <a:lnTo>
                  <a:pt x="2387819" y="1051935"/>
                </a:lnTo>
                <a:lnTo>
                  <a:pt x="2346768" y="1105182"/>
                </a:lnTo>
                <a:lnTo>
                  <a:pt x="2299291" y="1156072"/>
                </a:lnTo>
                <a:lnTo>
                  <a:pt x="2245706" y="1204411"/>
                </a:lnTo>
                <a:lnTo>
                  <a:pt x="2186335" y="1250003"/>
                </a:lnTo>
                <a:lnTo>
                  <a:pt x="2121496" y="1292653"/>
                </a:lnTo>
                <a:lnTo>
                  <a:pt x="2051510" y="1332167"/>
                </a:lnTo>
                <a:lnTo>
                  <a:pt x="1976697" y="1368349"/>
                </a:lnTo>
                <a:lnTo>
                  <a:pt x="1897376" y="1401005"/>
                </a:lnTo>
                <a:lnTo>
                  <a:pt x="1813867" y="1429939"/>
                </a:lnTo>
                <a:lnTo>
                  <a:pt x="1726491" y="1454957"/>
                </a:lnTo>
                <a:lnTo>
                  <a:pt x="1635566" y="1475863"/>
                </a:lnTo>
                <a:lnTo>
                  <a:pt x="1541413" y="1492463"/>
                </a:lnTo>
                <a:lnTo>
                  <a:pt x="1444352" y="1504562"/>
                </a:lnTo>
                <a:lnTo>
                  <a:pt x="1344702" y="1511964"/>
                </a:lnTo>
                <a:lnTo>
                  <a:pt x="1242783" y="1514475"/>
                </a:lnTo>
                <a:lnTo>
                  <a:pt x="1140854" y="1511964"/>
                </a:lnTo>
                <a:lnTo>
                  <a:pt x="1041194" y="1504562"/>
                </a:lnTo>
                <a:lnTo>
                  <a:pt x="944124" y="1492463"/>
                </a:lnTo>
                <a:lnTo>
                  <a:pt x="849962" y="1475863"/>
                </a:lnTo>
                <a:lnTo>
                  <a:pt x="759030" y="1454957"/>
                </a:lnTo>
                <a:lnTo>
                  <a:pt x="671647" y="1429939"/>
                </a:lnTo>
                <a:lnTo>
                  <a:pt x="588132" y="1401005"/>
                </a:lnTo>
                <a:lnTo>
                  <a:pt x="508805" y="1368349"/>
                </a:lnTo>
                <a:lnTo>
                  <a:pt x="433987" y="1332167"/>
                </a:lnTo>
                <a:lnTo>
                  <a:pt x="363997" y="1292653"/>
                </a:lnTo>
                <a:lnTo>
                  <a:pt x="299155" y="1250003"/>
                </a:lnTo>
                <a:lnTo>
                  <a:pt x="239781" y="1204411"/>
                </a:lnTo>
                <a:lnTo>
                  <a:pt x="186194" y="1156072"/>
                </a:lnTo>
                <a:lnTo>
                  <a:pt x="138714" y="1105182"/>
                </a:lnTo>
                <a:lnTo>
                  <a:pt x="97662" y="1051935"/>
                </a:lnTo>
                <a:lnTo>
                  <a:pt x="63356" y="996526"/>
                </a:lnTo>
                <a:lnTo>
                  <a:pt x="36117" y="939150"/>
                </a:lnTo>
                <a:lnTo>
                  <a:pt x="16265" y="880003"/>
                </a:lnTo>
                <a:lnTo>
                  <a:pt x="4119" y="819279"/>
                </a:lnTo>
                <a:lnTo>
                  <a:pt x="0" y="75717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228600" y="3962400"/>
            <a:ext cx="2438400" cy="8617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6350" indent="394970" algn="ctr">
              <a:lnSpc>
                <a:spcPct val="100000"/>
              </a:lnSpc>
            </a:pPr>
            <a:r>
              <a:rPr sz="1400" b="1" dirty="0" err="1">
                <a:solidFill>
                  <a:srgbClr val="FFFFFF"/>
                </a:solidFill>
                <a:latin typeface="Times New Roman"/>
                <a:cs typeface="Times New Roman"/>
              </a:rPr>
              <a:t>Ф</a:t>
            </a:r>
            <a:r>
              <a:rPr sz="1400" b="1" spc="-10" dirty="0" err="1">
                <a:solidFill>
                  <a:srgbClr val="FFFFFF"/>
                </a:solidFill>
                <a:latin typeface="Times New Roman"/>
                <a:cs typeface="Times New Roman"/>
              </a:rPr>
              <a:t>и</a:t>
            </a:r>
            <a:r>
              <a:rPr sz="1400" b="1" spc="-5" dirty="0" err="1">
                <a:solidFill>
                  <a:srgbClr val="FFFFFF"/>
                </a:solidFill>
                <a:latin typeface="Times New Roman"/>
                <a:cs typeface="Times New Roman"/>
              </a:rPr>
              <a:t>н</a:t>
            </a:r>
            <a:r>
              <a:rPr sz="1400" b="1" dirty="0" err="1">
                <a:solidFill>
                  <a:srgbClr val="FFFFFF"/>
                </a:solidFill>
                <a:latin typeface="Times New Roman"/>
                <a:cs typeface="Times New Roman"/>
              </a:rPr>
              <a:t>а</a:t>
            </a:r>
            <a:r>
              <a:rPr sz="1400" b="1" spc="-5" dirty="0" err="1">
                <a:solidFill>
                  <a:srgbClr val="FFFFFF"/>
                </a:solidFill>
                <a:latin typeface="Times New Roman"/>
                <a:cs typeface="Times New Roman"/>
              </a:rPr>
              <a:t>н</a:t>
            </a:r>
            <a:r>
              <a:rPr sz="1400" b="1" dirty="0" err="1">
                <a:solidFill>
                  <a:srgbClr val="FFFFFF"/>
                </a:solidFill>
                <a:latin typeface="Times New Roman"/>
                <a:cs typeface="Times New Roman"/>
              </a:rPr>
              <a:t>сы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lang="ru-RU" sz="1400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и муниципальная политика</a:t>
            </a:r>
            <a:r>
              <a:rPr sz="1400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(</a:t>
            </a:r>
            <a:r>
              <a:rPr lang="ru-RU" sz="1400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4904,3</a:t>
            </a:r>
            <a:r>
              <a:rPr sz="1400" b="1" spc="-10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т</a:t>
            </a:r>
            <a:r>
              <a:rPr sz="14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ы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с.</a:t>
            </a:r>
            <a:r>
              <a:rPr sz="1400" b="1" spc="-30" dirty="0">
                <a:solidFill>
                  <a:srgbClr val="FFFFFF"/>
                </a:solidFill>
                <a:latin typeface="Times New Roman"/>
                <a:cs typeface="Times New Roman"/>
              </a:rPr>
              <a:t>р</a:t>
            </a:r>
            <a:r>
              <a:rPr sz="14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у</a:t>
            </a:r>
            <a:r>
              <a:rPr sz="1400" b="1" spc="-30" dirty="0">
                <a:solidFill>
                  <a:srgbClr val="FFFFFF"/>
                </a:solidFill>
                <a:latin typeface="Times New Roman"/>
                <a:cs typeface="Times New Roman"/>
              </a:rPr>
              <a:t>б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лей-</a:t>
            </a:r>
            <a:endParaRPr sz="1400" dirty="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lang="ru-RU" sz="1400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9,8</a:t>
            </a:r>
            <a:r>
              <a:rPr sz="1400" b="1" spc="-10" dirty="0" smtClean="0">
                <a:solidFill>
                  <a:srgbClr val="FFFFFF"/>
                </a:solidFill>
                <a:latin typeface="Times New Roman"/>
                <a:cs typeface="Times New Roman"/>
              </a:rPr>
              <a:t>%</a:t>
            </a:r>
            <a:r>
              <a:rPr sz="1400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)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6143625" y="3786251"/>
            <a:ext cx="2664460" cy="1368425"/>
          </a:xfrm>
          <a:custGeom>
            <a:avLst/>
            <a:gdLst/>
            <a:ahLst/>
            <a:cxnLst/>
            <a:rect l="l" t="t" r="r" b="b"/>
            <a:pathLst>
              <a:path w="2664459" h="1368425">
                <a:moveTo>
                  <a:pt x="1332102" y="0"/>
                </a:moveTo>
                <a:lnTo>
                  <a:pt x="1222848" y="2267"/>
                </a:lnTo>
                <a:lnTo>
                  <a:pt x="1116026" y="8951"/>
                </a:lnTo>
                <a:lnTo>
                  <a:pt x="1011979" y="19876"/>
                </a:lnTo>
                <a:lnTo>
                  <a:pt x="911051" y="34867"/>
                </a:lnTo>
                <a:lnTo>
                  <a:pt x="813583" y="53746"/>
                </a:lnTo>
                <a:lnTo>
                  <a:pt x="719920" y="76339"/>
                </a:lnTo>
                <a:lnTo>
                  <a:pt x="630403" y="102470"/>
                </a:lnTo>
                <a:lnTo>
                  <a:pt x="545375" y="131962"/>
                </a:lnTo>
                <a:lnTo>
                  <a:pt x="465180" y="164639"/>
                </a:lnTo>
                <a:lnTo>
                  <a:pt x="390159" y="200326"/>
                </a:lnTo>
                <a:lnTo>
                  <a:pt x="320657" y="238847"/>
                </a:lnTo>
                <a:lnTo>
                  <a:pt x="257015" y="280025"/>
                </a:lnTo>
                <a:lnTo>
                  <a:pt x="199577" y="323686"/>
                </a:lnTo>
                <a:lnTo>
                  <a:pt x="148684" y="369652"/>
                </a:lnTo>
                <a:lnTo>
                  <a:pt x="104681" y="417748"/>
                </a:lnTo>
                <a:lnTo>
                  <a:pt x="67910" y="467798"/>
                </a:lnTo>
                <a:lnTo>
                  <a:pt x="38713" y="519627"/>
                </a:lnTo>
                <a:lnTo>
                  <a:pt x="17434" y="573057"/>
                </a:lnTo>
                <a:lnTo>
                  <a:pt x="4415" y="627914"/>
                </a:lnTo>
                <a:lnTo>
                  <a:pt x="0" y="684022"/>
                </a:lnTo>
                <a:lnTo>
                  <a:pt x="4415" y="740129"/>
                </a:lnTo>
                <a:lnTo>
                  <a:pt x="17434" y="794986"/>
                </a:lnTo>
                <a:lnTo>
                  <a:pt x="38713" y="848416"/>
                </a:lnTo>
                <a:lnTo>
                  <a:pt x="67910" y="900245"/>
                </a:lnTo>
                <a:lnTo>
                  <a:pt x="104681" y="950295"/>
                </a:lnTo>
                <a:lnTo>
                  <a:pt x="148684" y="998391"/>
                </a:lnTo>
                <a:lnTo>
                  <a:pt x="199577" y="1044357"/>
                </a:lnTo>
                <a:lnTo>
                  <a:pt x="257015" y="1088018"/>
                </a:lnTo>
                <a:lnTo>
                  <a:pt x="320657" y="1129196"/>
                </a:lnTo>
                <a:lnTo>
                  <a:pt x="390159" y="1167717"/>
                </a:lnTo>
                <a:lnTo>
                  <a:pt x="465180" y="1203404"/>
                </a:lnTo>
                <a:lnTo>
                  <a:pt x="545375" y="1236081"/>
                </a:lnTo>
                <a:lnTo>
                  <a:pt x="630403" y="1265573"/>
                </a:lnTo>
                <a:lnTo>
                  <a:pt x="719920" y="1291704"/>
                </a:lnTo>
                <a:lnTo>
                  <a:pt x="813583" y="1314297"/>
                </a:lnTo>
                <a:lnTo>
                  <a:pt x="911051" y="1333176"/>
                </a:lnTo>
                <a:lnTo>
                  <a:pt x="1011979" y="1348167"/>
                </a:lnTo>
                <a:lnTo>
                  <a:pt x="1116026" y="1359092"/>
                </a:lnTo>
                <a:lnTo>
                  <a:pt x="1222848" y="1365776"/>
                </a:lnTo>
                <a:lnTo>
                  <a:pt x="1332102" y="1368044"/>
                </a:lnTo>
                <a:lnTo>
                  <a:pt x="1441375" y="1365776"/>
                </a:lnTo>
                <a:lnTo>
                  <a:pt x="1548214" y="1359092"/>
                </a:lnTo>
                <a:lnTo>
                  <a:pt x="1652275" y="1348167"/>
                </a:lnTo>
                <a:lnTo>
                  <a:pt x="1753216" y="1333176"/>
                </a:lnTo>
                <a:lnTo>
                  <a:pt x="1850695" y="1314297"/>
                </a:lnTo>
                <a:lnTo>
                  <a:pt x="1944369" y="1291704"/>
                </a:lnTo>
                <a:lnTo>
                  <a:pt x="2033894" y="1265573"/>
                </a:lnTo>
                <a:lnTo>
                  <a:pt x="2118929" y="1236081"/>
                </a:lnTo>
                <a:lnTo>
                  <a:pt x="2199131" y="1203404"/>
                </a:lnTo>
                <a:lnTo>
                  <a:pt x="2274157" y="1167717"/>
                </a:lnTo>
                <a:lnTo>
                  <a:pt x="2343664" y="1129196"/>
                </a:lnTo>
                <a:lnTo>
                  <a:pt x="2407309" y="1088018"/>
                </a:lnTo>
                <a:lnTo>
                  <a:pt x="2464750" y="1044357"/>
                </a:lnTo>
                <a:lnTo>
                  <a:pt x="2515644" y="998391"/>
                </a:lnTo>
                <a:lnTo>
                  <a:pt x="2559649" y="950295"/>
                </a:lnTo>
                <a:lnTo>
                  <a:pt x="2596421" y="900245"/>
                </a:lnTo>
                <a:lnTo>
                  <a:pt x="2625618" y="848416"/>
                </a:lnTo>
                <a:lnTo>
                  <a:pt x="2646898" y="794986"/>
                </a:lnTo>
                <a:lnTo>
                  <a:pt x="2659917" y="740129"/>
                </a:lnTo>
                <a:lnTo>
                  <a:pt x="2664332" y="684022"/>
                </a:lnTo>
                <a:lnTo>
                  <a:pt x="2659917" y="627914"/>
                </a:lnTo>
                <a:lnTo>
                  <a:pt x="2646898" y="573057"/>
                </a:lnTo>
                <a:lnTo>
                  <a:pt x="2625618" y="519627"/>
                </a:lnTo>
                <a:lnTo>
                  <a:pt x="2596421" y="467798"/>
                </a:lnTo>
                <a:lnTo>
                  <a:pt x="2559649" y="417748"/>
                </a:lnTo>
                <a:lnTo>
                  <a:pt x="2515644" y="369652"/>
                </a:lnTo>
                <a:lnTo>
                  <a:pt x="2464750" y="323686"/>
                </a:lnTo>
                <a:lnTo>
                  <a:pt x="2407309" y="280025"/>
                </a:lnTo>
                <a:lnTo>
                  <a:pt x="2343664" y="238847"/>
                </a:lnTo>
                <a:lnTo>
                  <a:pt x="2274157" y="200326"/>
                </a:lnTo>
                <a:lnTo>
                  <a:pt x="2199131" y="164639"/>
                </a:lnTo>
                <a:lnTo>
                  <a:pt x="2118929" y="131962"/>
                </a:lnTo>
                <a:lnTo>
                  <a:pt x="2033894" y="102470"/>
                </a:lnTo>
                <a:lnTo>
                  <a:pt x="1944369" y="76339"/>
                </a:lnTo>
                <a:lnTo>
                  <a:pt x="1850695" y="53746"/>
                </a:lnTo>
                <a:lnTo>
                  <a:pt x="1753216" y="34867"/>
                </a:lnTo>
                <a:lnTo>
                  <a:pt x="1652275" y="19876"/>
                </a:lnTo>
                <a:lnTo>
                  <a:pt x="1548214" y="8951"/>
                </a:lnTo>
                <a:lnTo>
                  <a:pt x="1441375" y="2267"/>
                </a:lnTo>
                <a:lnTo>
                  <a:pt x="1332102" y="0"/>
                </a:lnTo>
                <a:close/>
              </a:path>
            </a:pathLst>
          </a:custGeom>
          <a:solidFill>
            <a:srgbClr val="6F2F9F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6143625" y="3786251"/>
            <a:ext cx="2664460" cy="1368425"/>
          </a:xfrm>
          <a:custGeom>
            <a:avLst/>
            <a:gdLst/>
            <a:ahLst/>
            <a:cxnLst/>
            <a:rect l="l" t="t" r="r" b="b"/>
            <a:pathLst>
              <a:path w="2664459" h="1368425">
                <a:moveTo>
                  <a:pt x="0" y="684022"/>
                </a:moveTo>
                <a:lnTo>
                  <a:pt x="4415" y="627914"/>
                </a:lnTo>
                <a:lnTo>
                  <a:pt x="17434" y="573057"/>
                </a:lnTo>
                <a:lnTo>
                  <a:pt x="38713" y="519627"/>
                </a:lnTo>
                <a:lnTo>
                  <a:pt x="67910" y="467798"/>
                </a:lnTo>
                <a:lnTo>
                  <a:pt x="104681" y="417748"/>
                </a:lnTo>
                <a:lnTo>
                  <a:pt x="148684" y="369652"/>
                </a:lnTo>
                <a:lnTo>
                  <a:pt x="199577" y="323686"/>
                </a:lnTo>
                <a:lnTo>
                  <a:pt x="257015" y="280025"/>
                </a:lnTo>
                <a:lnTo>
                  <a:pt x="320657" y="238847"/>
                </a:lnTo>
                <a:lnTo>
                  <a:pt x="390159" y="200326"/>
                </a:lnTo>
                <a:lnTo>
                  <a:pt x="465180" y="164639"/>
                </a:lnTo>
                <a:lnTo>
                  <a:pt x="545375" y="131962"/>
                </a:lnTo>
                <a:lnTo>
                  <a:pt x="630403" y="102470"/>
                </a:lnTo>
                <a:lnTo>
                  <a:pt x="719920" y="76339"/>
                </a:lnTo>
                <a:lnTo>
                  <a:pt x="813583" y="53746"/>
                </a:lnTo>
                <a:lnTo>
                  <a:pt x="911051" y="34867"/>
                </a:lnTo>
                <a:lnTo>
                  <a:pt x="1011979" y="19876"/>
                </a:lnTo>
                <a:lnTo>
                  <a:pt x="1116026" y="8951"/>
                </a:lnTo>
                <a:lnTo>
                  <a:pt x="1222848" y="2267"/>
                </a:lnTo>
                <a:lnTo>
                  <a:pt x="1332102" y="0"/>
                </a:lnTo>
                <a:lnTo>
                  <a:pt x="1441375" y="2267"/>
                </a:lnTo>
                <a:lnTo>
                  <a:pt x="1548214" y="8951"/>
                </a:lnTo>
                <a:lnTo>
                  <a:pt x="1652275" y="19876"/>
                </a:lnTo>
                <a:lnTo>
                  <a:pt x="1753216" y="34867"/>
                </a:lnTo>
                <a:lnTo>
                  <a:pt x="1850695" y="53746"/>
                </a:lnTo>
                <a:lnTo>
                  <a:pt x="1944369" y="76339"/>
                </a:lnTo>
                <a:lnTo>
                  <a:pt x="2033894" y="102470"/>
                </a:lnTo>
                <a:lnTo>
                  <a:pt x="2118929" y="131962"/>
                </a:lnTo>
                <a:lnTo>
                  <a:pt x="2199131" y="164639"/>
                </a:lnTo>
                <a:lnTo>
                  <a:pt x="2274157" y="200326"/>
                </a:lnTo>
                <a:lnTo>
                  <a:pt x="2343664" y="238847"/>
                </a:lnTo>
                <a:lnTo>
                  <a:pt x="2407309" y="280025"/>
                </a:lnTo>
                <a:lnTo>
                  <a:pt x="2464750" y="323686"/>
                </a:lnTo>
                <a:lnTo>
                  <a:pt x="2515644" y="369652"/>
                </a:lnTo>
                <a:lnTo>
                  <a:pt x="2559649" y="417748"/>
                </a:lnTo>
                <a:lnTo>
                  <a:pt x="2596421" y="467798"/>
                </a:lnTo>
                <a:lnTo>
                  <a:pt x="2625618" y="519627"/>
                </a:lnTo>
                <a:lnTo>
                  <a:pt x="2646898" y="573057"/>
                </a:lnTo>
                <a:lnTo>
                  <a:pt x="2659917" y="627914"/>
                </a:lnTo>
                <a:lnTo>
                  <a:pt x="2664332" y="684022"/>
                </a:lnTo>
                <a:lnTo>
                  <a:pt x="2659917" y="740129"/>
                </a:lnTo>
                <a:lnTo>
                  <a:pt x="2646898" y="794986"/>
                </a:lnTo>
                <a:lnTo>
                  <a:pt x="2625618" y="848416"/>
                </a:lnTo>
                <a:lnTo>
                  <a:pt x="2596421" y="900245"/>
                </a:lnTo>
                <a:lnTo>
                  <a:pt x="2559649" y="950295"/>
                </a:lnTo>
                <a:lnTo>
                  <a:pt x="2515644" y="998391"/>
                </a:lnTo>
                <a:lnTo>
                  <a:pt x="2464750" y="1044357"/>
                </a:lnTo>
                <a:lnTo>
                  <a:pt x="2407309" y="1088018"/>
                </a:lnTo>
                <a:lnTo>
                  <a:pt x="2343664" y="1129196"/>
                </a:lnTo>
                <a:lnTo>
                  <a:pt x="2274157" y="1167717"/>
                </a:lnTo>
                <a:lnTo>
                  <a:pt x="2199131" y="1203404"/>
                </a:lnTo>
                <a:lnTo>
                  <a:pt x="2118929" y="1236081"/>
                </a:lnTo>
                <a:lnTo>
                  <a:pt x="2033894" y="1265573"/>
                </a:lnTo>
                <a:lnTo>
                  <a:pt x="1944369" y="1291704"/>
                </a:lnTo>
                <a:lnTo>
                  <a:pt x="1850695" y="1314297"/>
                </a:lnTo>
                <a:lnTo>
                  <a:pt x="1753216" y="1333176"/>
                </a:lnTo>
                <a:lnTo>
                  <a:pt x="1652275" y="1348167"/>
                </a:lnTo>
                <a:lnTo>
                  <a:pt x="1548214" y="1359092"/>
                </a:lnTo>
                <a:lnTo>
                  <a:pt x="1441375" y="1365776"/>
                </a:lnTo>
                <a:lnTo>
                  <a:pt x="1332102" y="1368044"/>
                </a:lnTo>
                <a:lnTo>
                  <a:pt x="1222848" y="1365776"/>
                </a:lnTo>
                <a:lnTo>
                  <a:pt x="1116026" y="1359092"/>
                </a:lnTo>
                <a:lnTo>
                  <a:pt x="1011979" y="1348167"/>
                </a:lnTo>
                <a:lnTo>
                  <a:pt x="911051" y="1333176"/>
                </a:lnTo>
                <a:lnTo>
                  <a:pt x="813583" y="1314297"/>
                </a:lnTo>
                <a:lnTo>
                  <a:pt x="719920" y="1291704"/>
                </a:lnTo>
                <a:lnTo>
                  <a:pt x="630403" y="1265573"/>
                </a:lnTo>
                <a:lnTo>
                  <a:pt x="545375" y="1236081"/>
                </a:lnTo>
                <a:lnTo>
                  <a:pt x="465180" y="1203404"/>
                </a:lnTo>
                <a:lnTo>
                  <a:pt x="390159" y="1167717"/>
                </a:lnTo>
                <a:lnTo>
                  <a:pt x="320657" y="1129196"/>
                </a:lnTo>
                <a:lnTo>
                  <a:pt x="257015" y="1088018"/>
                </a:lnTo>
                <a:lnTo>
                  <a:pt x="199577" y="1044357"/>
                </a:lnTo>
                <a:lnTo>
                  <a:pt x="148684" y="998391"/>
                </a:lnTo>
                <a:lnTo>
                  <a:pt x="104681" y="950295"/>
                </a:lnTo>
                <a:lnTo>
                  <a:pt x="67910" y="900245"/>
                </a:lnTo>
                <a:lnTo>
                  <a:pt x="38713" y="848416"/>
                </a:lnTo>
                <a:lnTo>
                  <a:pt x="17434" y="794986"/>
                </a:lnTo>
                <a:lnTo>
                  <a:pt x="4415" y="740129"/>
                </a:lnTo>
                <a:lnTo>
                  <a:pt x="0" y="684022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6615430" y="4145533"/>
            <a:ext cx="1722120" cy="652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6350" algn="ctr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О</a:t>
            </a:r>
            <a:r>
              <a:rPr sz="14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б</a:t>
            </a:r>
            <a:r>
              <a:rPr sz="1400" b="1" spc="10" dirty="0">
                <a:solidFill>
                  <a:srgbClr val="FFFFFF"/>
                </a:solidFill>
                <a:latin typeface="Times New Roman"/>
                <a:cs typeface="Times New Roman"/>
              </a:rPr>
              <a:t>е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сп</a:t>
            </a:r>
            <a:r>
              <a:rPr sz="1400" b="1" spc="-40" dirty="0">
                <a:solidFill>
                  <a:srgbClr val="FFFFFF"/>
                </a:solidFill>
                <a:latin typeface="Times New Roman"/>
                <a:cs typeface="Times New Roman"/>
              </a:rPr>
              <a:t>е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чен</a:t>
            </a:r>
            <a:r>
              <a:rPr sz="14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и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е</a:t>
            </a:r>
            <a:r>
              <a:rPr sz="14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400" b="1" spc="-10" dirty="0" err="1">
                <a:solidFill>
                  <a:srgbClr val="FFFFFF"/>
                </a:solidFill>
                <a:latin typeface="Times New Roman"/>
                <a:cs typeface="Times New Roman"/>
              </a:rPr>
              <a:t>ж</a:t>
            </a:r>
            <a:r>
              <a:rPr sz="1400" b="1" spc="-5" dirty="0" err="1">
                <a:solidFill>
                  <a:srgbClr val="FFFFFF"/>
                </a:solidFill>
                <a:latin typeface="Times New Roman"/>
                <a:cs typeface="Times New Roman"/>
              </a:rPr>
              <a:t>и</a:t>
            </a:r>
            <a:r>
              <a:rPr sz="1400" b="1" dirty="0" err="1">
                <a:solidFill>
                  <a:srgbClr val="FFFFFF"/>
                </a:solidFill>
                <a:latin typeface="Times New Roman"/>
                <a:cs typeface="Times New Roman"/>
              </a:rPr>
              <a:t>льем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lang="ru-RU" sz="1400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33056,8</a:t>
            </a:r>
            <a:r>
              <a:rPr sz="1400" b="1" spc="5" dirty="0" err="1" smtClean="0">
                <a:solidFill>
                  <a:srgbClr val="FFFFFF"/>
                </a:solidFill>
                <a:latin typeface="Times New Roman"/>
                <a:cs typeface="Times New Roman"/>
              </a:rPr>
              <a:t>т</a:t>
            </a:r>
            <a:r>
              <a:rPr sz="1400" b="1" spc="-5" dirty="0" err="1" smtClean="0">
                <a:solidFill>
                  <a:srgbClr val="FFFFFF"/>
                </a:solidFill>
                <a:latin typeface="Times New Roman"/>
                <a:cs typeface="Times New Roman"/>
              </a:rPr>
              <a:t>ы</a:t>
            </a:r>
            <a:r>
              <a:rPr sz="1400" b="1" dirty="0" err="1" smtClean="0">
                <a:solidFill>
                  <a:srgbClr val="FFFFFF"/>
                </a:solidFill>
                <a:latin typeface="Times New Roman"/>
                <a:cs typeface="Times New Roman"/>
              </a:rPr>
              <a:t>с.</a:t>
            </a:r>
            <a:r>
              <a:rPr sz="1400" b="1" spc="-30" dirty="0" err="1" smtClean="0">
                <a:solidFill>
                  <a:srgbClr val="FFFFFF"/>
                </a:solidFill>
                <a:latin typeface="Times New Roman"/>
                <a:cs typeface="Times New Roman"/>
              </a:rPr>
              <a:t>р</a:t>
            </a:r>
            <a:r>
              <a:rPr sz="1400" b="1" spc="-20" dirty="0" err="1" smtClean="0">
                <a:solidFill>
                  <a:srgbClr val="FFFFFF"/>
                </a:solidFill>
                <a:latin typeface="Times New Roman"/>
                <a:cs typeface="Times New Roman"/>
              </a:rPr>
              <a:t>у</a:t>
            </a:r>
            <a:r>
              <a:rPr sz="1400" b="1" spc="-30" dirty="0" err="1" smtClean="0">
                <a:solidFill>
                  <a:srgbClr val="FFFFFF"/>
                </a:solidFill>
                <a:latin typeface="Times New Roman"/>
                <a:cs typeface="Times New Roman"/>
              </a:rPr>
              <a:t>б</a:t>
            </a:r>
            <a:r>
              <a:rPr sz="1400" b="1" dirty="0" err="1" smtClean="0">
                <a:solidFill>
                  <a:srgbClr val="FFFFFF"/>
                </a:solidFill>
                <a:latin typeface="Times New Roman"/>
                <a:cs typeface="Times New Roman"/>
              </a:rPr>
              <a:t>ле</a:t>
            </a:r>
            <a:r>
              <a:rPr sz="1400" b="1" spc="5" dirty="0" err="1" smtClean="0">
                <a:solidFill>
                  <a:srgbClr val="FFFFFF"/>
                </a:solidFill>
                <a:latin typeface="Times New Roman"/>
                <a:cs typeface="Times New Roman"/>
              </a:rPr>
              <a:t>й</a:t>
            </a:r>
            <a:r>
              <a:rPr sz="1400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-</a:t>
            </a:r>
            <a:endParaRPr sz="1400" dirty="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lang="ru-RU" sz="1400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66,1</a:t>
            </a:r>
            <a:r>
              <a:rPr sz="1400" b="1" spc="-10" dirty="0" smtClean="0">
                <a:solidFill>
                  <a:srgbClr val="FFFFFF"/>
                </a:solidFill>
                <a:latin typeface="Times New Roman"/>
                <a:cs typeface="Times New Roman"/>
              </a:rPr>
              <a:t>%</a:t>
            </a:r>
            <a:r>
              <a:rPr sz="1400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)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1691639" y="4929251"/>
            <a:ext cx="2448560" cy="1524635"/>
          </a:xfrm>
          <a:custGeom>
            <a:avLst/>
            <a:gdLst/>
            <a:ahLst/>
            <a:cxnLst/>
            <a:rect l="l" t="t" r="r" b="b"/>
            <a:pathLst>
              <a:path w="2448560" h="1524635">
                <a:moveTo>
                  <a:pt x="1224153" y="0"/>
                </a:moveTo>
                <a:lnTo>
                  <a:pt x="1123761" y="2525"/>
                </a:lnTo>
                <a:lnTo>
                  <a:pt x="1025603" y="9972"/>
                </a:lnTo>
                <a:lnTo>
                  <a:pt x="929994" y="22143"/>
                </a:lnTo>
                <a:lnTo>
                  <a:pt x="837249" y="38843"/>
                </a:lnTo>
                <a:lnTo>
                  <a:pt x="747682" y="59876"/>
                </a:lnTo>
                <a:lnTo>
                  <a:pt x="661610" y="85046"/>
                </a:lnTo>
                <a:lnTo>
                  <a:pt x="579348" y="114156"/>
                </a:lnTo>
                <a:lnTo>
                  <a:pt x="501210" y="147011"/>
                </a:lnTo>
                <a:lnTo>
                  <a:pt x="427511" y="183415"/>
                </a:lnTo>
                <a:lnTo>
                  <a:pt x="358568" y="223172"/>
                </a:lnTo>
                <a:lnTo>
                  <a:pt x="294695" y="266085"/>
                </a:lnTo>
                <a:lnTo>
                  <a:pt x="236207" y="311959"/>
                </a:lnTo>
                <a:lnTo>
                  <a:pt x="183420" y="360597"/>
                </a:lnTo>
                <a:lnTo>
                  <a:pt x="136649" y="411805"/>
                </a:lnTo>
                <a:lnTo>
                  <a:pt x="96208" y="465384"/>
                </a:lnTo>
                <a:lnTo>
                  <a:pt x="62413" y="521141"/>
                </a:lnTo>
                <a:lnTo>
                  <a:pt x="35580" y="578878"/>
                </a:lnTo>
                <a:lnTo>
                  <a:pt x="16023" y="638399"/>
                </a:lnTo>
                <a:lnTo>
                  <a:pt x="4058" y="699510"/>
                </a:lnTo>
                <a:lnTo>
                  <a:pt x="0" y="762012"/>
                </a:lnTo>
                <a:lnTo>
                  <a:pt x="4058" y="824526"/>
                </a:lnTo>
                <a:lnTo>
                  <a:pt x="16023" y="885636"/>
                </a:lnTo>
                <a:lnTo>
                  <a:pt x="35580" y="945158"/>
                </a:lnTo>
                <a:lnTo>
                  <a:pt x="62413" y="1002897"/>
                </a:lnTo>
                <a:lnTo>
                  <a:pt x="96208" y="1058655"/>
                </a:lnTo>
                <a:lnTo>
                  <a:pt x="136649" y="1112238"/>
                </a:lnTo>
                <a:lnTo>
                  <a:pt x="183420" y="1163448"/>
                </a:lnTo>
                <a:lnTo>
                  <a:pt x="236207" y="1212091"/>
                </a:lnTo>
                <a:lnTo>
                  <a:pt x="294695" y="1257968"/>
                </a:lnTo>
                <a:lnTo>
                  <a:pt x="358568" y="1300886"/>
                </a:lnTo>
                <a:lnTo>
                  <a:pt x="427511" y="1340647"/>
                </a:lnTo>
                <a:lnTo>
                  <a:pt x="501210" y="1377055"/>
                </a:lnTo>
                <a:lnTo>
                  <a:pt x="579348" y="1409914"/>
                </a:lnTo>
                <a:lnTo>
                  <a:pt x="661610" y="1439029"/>
                </a:lnTo>
                <a:lnTo>
                  <a:pt x="747682" y="1464202"/>
                </a:lnTo>
                <a:lnTo>
                  <a:pt x="837249" y="1485238"/>
                </a:lnTo>
                <a:lnTo>
                  <a:pt x="929994" y="1501941"/>
                </a:lnTo>
                <a:lnTo>
                  <a:pt x="1025603" y="1514114"/>
                </a:lnTo>
                <a:lnTo>
                  <a:pt x="1123761" y="1521562"/>
                </a:lnTo>
                <a:lnTo>
                  <a:pt x="1224153" y="1524088"/>
                </a:lnTo>
                <a:lnTo>
                  <a:pt x="1324561" y="1521562"/>
                </a:lnTo>
                <a:lnTo>
                  <a:pt x="1422733" y="1514114"/>
                </a:lnTo>
                <a:lnTo>
                  <a:pt x="1518352" y="1501941"/>
                </a:lnTo>
                <a:lnTo>
                  <a:pt x="1611105" y="1485238"/>
                </a:lnTo>
                <a:lnTo>
                  <a:pt x="1700676" y="1464202"/>
                </a:lnTo>
                <a:lnTo>
                  <a:pt x="1786751" y="1439028"/>
                </a:lnTo>
                <a:lnTo>
                  <a:pt x="1869014" y="1409914"/>
                </a:lnTo>
                <a:lnTo>
                  <a:pt x="1947150" y="1377054"/>
                </a:lnTo>
                <a:lnTo>
                  <a:pt x="2020846" y="1340646"/>
                </a:lnTo>
                <a:lnTo>
                  <a:pt x="2089785" y="1300884"/>
                </a:lnTo>
                <a:lnTo>
                  <a:pt x="2153652" y="1257966"/>
                </a:lnTo>
                <a:lnTo>
                  <a:pt x="2212134" y="1212088"/>
                </a:lnTo>
                <a:lnTo>
                  <a:pt x="2264915" y="1163445"/>
                </a:lnTo>
                <a:lnTo>
                  <a:pt x="2311680" y="1112233"/>
                </a:lnTo>
                <a:lnTo>
                  <a:pt x="2352115" y="1058650"/>
                </a:lnTo>
                <a:lnTo>
                  <a:pt x="2385904" y="1002890"/>
                </a:lnTo>
                <a:lnTo>
                  <a:pt x="2412732" y="945150"/>
                </a:lnTo>
                <a:lnTo>
                  <a:pt x="2432285" y="885627"/>
                </a:lnTo>
                <a:lnTo>
                  <a:pt x="2444248" y="824515"/>
                </a:lnTo>
                <a:lnTo>
                  <a:pt x="2448306" y="762012"/>
                </a:lnTo>
                <a:lnTo>
                  <a:pt x="2444248" y="699510"/>
                </a:lnTo>
                <a:lnTo>
                  <a:pt x="2432285" y="638399"/>
                </a:lnTo>
                <a:lnTo>
                  <a:pt x="2412732" y="578878"/>
                </a:lnTo>
                <a:lnTo>
                  <a:pt x="2385904" y="521141"/>
                </a:lnTo>
                <a:lnTo>
                  <a:pt x="2352115" y="465384"/>
                </a:lnTo>
                <a:lnTo>
                  <a:pt x="2311680" y="411805"/>
                </a:lnTo>
                <a:lnTo>
                  <a:pt x="2264915" y="360597"/>
                </a:lnTo>
                <a:lnTo>
                  <a:pt x="2212134" y="311959"/>
                </a:lnTo>
                <a:lnTo>
                  <a:pt x="2153652" y="266085"/>
                </a:lnTo>
                <a:lnTo>
                  <a:pt x="2089785" y="223172"/>
                </a:lnTo>
                <a:lnTo>
                  <a:pt x="2020846" y="183415"/>
                </a:lnTo>
                <a:lnTo>
                  <a:pt x="1947150" y="147011"/>
                </a:lnTo>
                <a:lnTo>
                  <a:pt x="1869014" y="114156"/>
                </a:lnTo>
                <a:lnTo>
                  <a:pt x="1786751" y="85046"/>
                </a:lnTo>
                <a:lnTo>
                  <a:pt x="1700676" y="59876"/>
                </a:lnTo>
                <a:lnTo>
                  <a:pt x="1611105" y="38843"/>
                </a:lnTo>
                <a:lnTo>
                  <a:pt x="1518352" y="22143"/>
                </a:lnTo>
                <a:lnTo>
                  <a:pt x="1422733" y="9972"/>
                </a:lnTo>
                <a:lnTo>
                  <a:pt x="1324561" y="2525"/>
                </a:lnTo>
                <a:lnTo>
                  <a:pt x="1224153" y="0"/>
                </a:lnTo>
                <a:close/>
              </a:path>
            </a:pathLst>
          </a:custGeom>
          <a:solidFill>
            <a:srgbClr val="E36C09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691639" y="4929251"/>
            <a:ext cx="2448560" cy="1524635"/>
          </a:xfrm>
          <a:custGeom>
            <a:avLst/>
            <a:gdLst/>
            <a:ahLst/>
            <a:cxnLst/>
            <a:rect l="l" t="t" r="r" b="b"/>
            <a:pathLst>
              <a:path w="2448560" h="1524635">
                <a:moveTo>
                  <a:pt x="0" y="762012"/>
                </a:moveTo>
                <a:lnTo>
                  <a:pt x="4058" y="699510"/>
                </a:lnTo>
                <a:lnTo>
                  <a:pt x="16023" y="638399"/>
                </a:lnTo>
                <a:lnTo>
                  <a:pt x="35580" y="578878"/>
                </a:lnTo>
                <a:lnTo>
                  <a:pt x="62413" y="521141"/>
                </a:lnTo>
                <a:lnTo>
                  <a:pt x="96208" y="465384"/>
                </a:lnTo>
                <a:lnTo>
                  <a:pt x="136649" y="411805"/>
                </a:lnTo>
                <a:lnTo>
                  <a:pt x="183420" y="360597"/>
                </a:lnTo>
                <a:lnTo>
                  <a:pt x="236207" y="311959"/>
                </a:lnTo>
                <a:lnTo>
                  <a:pt x="294695" y="266085"/>
                </a:lnTo>
                <a:lnTo>
                  <a:pt x="358568" y="223172"/>
                </a:lnTo>
                <a:lnTo>
                  <a:pt x="427511" y="183415"/>
                </a:lnTo>
                <a:lnTo>
                  <a:pt x="501210" y="147011"/>
                </a:lnTo>
                <a:lnTo>
                  <a:pt x="579348" y="114156"/>
                </a:lnTo>
                <a:lnTo>
                  <a:pt x="661610" y="85046"/>
                </a:lnTo>
                <a:lnTo>
                  <a:pt x="747682" y="59876"/>
                </a:lnTo>
                <a:lnTo>
                  <a:pt x="837249" y="38843"/>
                </a:lnTo>
                <a:lnTo>
                  <a:pt x="929994" y="22143"/>
                </a:lnTo>
                <a:lnTo>
                  <a:pt x="1025603" y="9972"/>
                </a:lnTo>
                <a:lnTo>
                  <a:pt x="1123761" y="2525"/>
                </a:lnTo>
                <a:lnTo>
                  <a:pt x="1224153" y="0"/>
                </a:lnTo>
                <a:lnTo>
                  <a:pt x="1324561" y="2525"/>
                </a:lnTo>
                <a:lnTo>
                  <a:pt x="1422733" y="9972"/>
                </a:lnTo>
                <a:lnTo>
                  <a:pt x="1518352" y="22143"/>
                </a:lnTo>
                <a:lnTo>
                  <a:pt x="1611105" y="38843"/>
                </a:lnTo>
                <a:lnTo>
                  <a:pt x="1700676" y="59876"/>
                </a:lnTo>
                <a:lnTo>
                  <a:pt x="1786751" y="85046"/>
                </a:lnTo>
                <a:lnTo>
                  <a:pt x="1869014" y="114156"/>
                </a:lnTo>
                <a:lnTo>
                  <a:pt x="1947150" y="147011"/>
                </a:lnTo>
                <a:lnTo>
                  <a:pt x="2020846" y="183415"/>
                </a:lnTo>
                <a:lnTo>
                  <a:pt x="2089785" y="223172"/>
                </a:lnTo>
                <a:lnTo>
                  <a:pt x="2153652" y="266085"/>
                </a:lnTo>
                <a:lnTo>
                  <a:pt x="2212134" y="311959"/>
                </a:lnTo>
                <a:lnTo>
                  <a:pt x="2264915" y="360597"/>
                </a:lnTo>
                <a:lnTo>
                  <a:pt x="2311680" y="411805"/>
                </a:lnTo>
                <a:lnTo>
                  <a:pt x="2352115" y="465384"/>
                </a:lnTo>
                <a:lnTo>
                  <a:pt x="2385904" y="521141"/>
                </a:lnTo>
                <a:lnTo>
                  <a:pt x="2412732" y="578878"/>
                </a:lnTo>
                <a:lnTo>
                  <a:pt x="2432285" y="638399"/>
                </a:lnTo>
                <a:lnTo>
                  <a:pt x="2444248" y="699510"/>
                </a:lnTo>
                <a:lnTo>
                  <a:pt x="2448306" y="762012"/>
                </a:lnTo>
                <a:lnTo>
                  <a:pt x="2444248" y="824515"/>
                </a:lnTo>
                <a:lnTo>
                  <a:pt x="2432285" y="885627"/>
                </a:lnTo>
                <a:lnTo>
                  <a:pt x="2412732" y="945150"/>
                </a:lnTo>
                <a:lnTo>
                  <a:pt x="2385904" y="1002890"/>
                </a:lnTo>
                <a:lnTo>
                  <a:pt x="2352115" y="1058650"/>
                </a:lnTo>
                <a:lnTo>
                  <a:pt x="2311680" y="1112233"/>
                </a:lnTo>
                <a:lnTo>
                  <a:pt x="2264915" y="1163445"/>
                </a:lnTo>
                <a:lnTo>
                  <a:pt x="2212134" y="1212088"/>
                </a:lnTo>
                <a:lnTo>
                  <a:pt x="2153652" y="1257966"/>
                </a:lnTo>
                <a:lnTo>
                  <a:pt x="2089785" y="1300884"/>
                </a:lnTo>
                <a:lnTo>
                  <a:pt x="2020846" y="1340646"/>
                </a:lnTo>
                <a:lnTo>
                  <a:pt x="1947150" y="1377054"/>
                </a:lnTo>
                <a:lnTo>
                  <a:pt x="1869014" y="1409914"/>
                </a:lnTo>
                <a:lnTo>
                  <a:pt x="1786751" y="1439028"/>
                </a:lnTo>
                <a:lnTo>
                  <a:pt x="1700676" y="1464202"/>
                </a:lnTo>
                <a:lnTo>
                  <a:pt x="1611105" y="1485238"/>
                </a:lnTo>
                <a:lnTo>
                  <a:pt x="1518352" y="1501941"/>
                </a:lnTo>
                <a:lnTo>
                  <a:pt x="1422733" y="1514114"/>
                </a:lnTo>
                <a:lnTo>
                  <a:pt x="1324561" y="1521562"/>
                </a:lnTo>
                <a:lnTo>
                  <a:pt x="1224153" y="1524088"/>
                </a:lnTo>
                <a:lnTo>
                  <a:pt x="1123761" y="1521562"/>
                </a:lnTo>
                <a:lnTo>
                  <a:pt x="1025603" y="1514114"/>
                </a:lnTo>
                <a:lnTo>
                  <a:pt x="929994" y="1501941"/>
                </a:lnTo>
                <a:lnTo>
                  <a:pt x="837249" y="1485238"/>
                </a:lnTo>
                <a:lnTo>
                  <a:pt x="747682" y="1464202"/>
                </a:lnTo>
                <a:lnTo>
                  <a:pt x="661610" y="1439029"/>
                </a:lnTo>
                <a:lnTo>
                  <a:pt x="579348" y="1409914"/>
                </a:lnTo>
                <a:lnTo>
                  <a:pt x="501210" y="1377055"/>
                </a:lnTo>
                <a:lnTo>
                  <a:pt x="427511" y="1340647"/>
                </a:lnTo>
                <a:lnTo>
                  <a:pt x="358568" y="1300886"/>
                </a:lnTo>
                <a:lnTo>
                  <a:pt x="294695" y="1257968"/>
                </a:lnTo>
                <a:lnTo>
                  <a:pt x="236207" y="1212091"/>
                </a:lnTo>
                <a:lnTo>
                  <a:pt x="183420" y="1163448"/>
                </a:lnTo>
                <a:lnTo>
                  <a:pt x="136649" y="1112238"/>
                </a:lnTo>
                <a:lnTo>
                  <a:pt x="96208" y="1058655"/>
                </a:lnTo>
                <a:lnTo>
                  <a:pt x="62413" y="1002897"/>
                </a:lnTo>
                <a:lnTo>
                  <a:pt x="35580" y="945158"/>
                </a:lnTo>
                <a:lnTo>
                  <a:pt x="16023" y="885636"/>
                </a:lnTo>
                <a:lnTo>
                  <a:pt x="4058" y="824526"/>
                </a:lnTo>
                <a:lnTo>
                  <a:pt x="0" y="76202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2246757" y="5366766"/>
            <a:ext cx="1339215" cy="652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6350" algn="ctr">
              <a:lnSpc>
                <a:spcPct val="100000"/>
              </a:lnSpc>
            </a:pPr>
            <a:r>
              <a:rPr sz="14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Д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ор</a:t>
            </a:r>
            <a:r>
              <a:rPr sz="1400" b="1" spc="-35" dirty="0">
                <a:solidFill>
                  <a:srgbClr val="FFFFFF"/>
                </a:solidFill>
                <a:latin typeface="Times New Roman"/>
                <a:cs typeface="Times New Roman"/>
              </a:rPr>
              <a:t>о</a:t>
            </a:r>
            <a:r>
              <a:rPr sz="14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ж</a:t>
            </a:r>
            <a:r>
              <a:rPr sz="1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ны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й</a:t>
            </a:r>
            <a:r>
              <a:rPr sz="14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400" b="1" spc="-15" dirty="0" err="1">
                <a:solidFill>
                  <a:srgbClr val="FFFFFF"/>
                </a:solidFill>
                <a:latin typeface="Times New Roman"/>
                <a:cs typeface="Times New Roman"/>
              </a:rPr>
              <a:t>ф</a:t>
            </a:r>
            <a:r>
              <a:rPr sz="1400" b="1" dirty="0" err="1">
                <a:solidFill>
                  <a:srgbClr val="FFFFFF"/>
                </a:solidFill>
                <a:latin typeface="Times New Roman"/>
                <a:cs typeface="Times New Roman"/>
              </a:rPr>
              <a:t>о</a:t>
            </a:r>
            <a:r>
              <a:rPr sz="1400" b="1" spc="-5" dirty="0" err="1">
                <a:solidFill>
                  <a:srgbClr val="FFFFFF"/>
                </a:solidFill>
                <a:latin typeface="Times New Roman"/>
                <a:cs typeface="Times New Roman"/>
              </a:rPr>
              <a:t>н</a:t>
            </a:r>
            <a:r>
              <a:rPr sz="1400" b="1" dirty="0" err="1">
                <a:solidFill>
                  <a:srgbClr val="FFFFFF"/>
                </a:solidFill>
                <a:latin typeface="Times New Roman"/>
                <a:cs typeface="Times New Roman"/>
              </a:rPr>
              <a:t>д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400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(</a:t>
            </a:r>
            <a:r>
              <a:rPr lang="ru-RU" sz="1400" b="1" spc="5" dirty="0" smtClean="0">
                <a:solidFill>
                  <a:srgbClr val="FFFFFF"/>
                </a:solidFill>
                <a:latin typeface="Times New Roman"/>
                <a:cs typeface="Times New Roman"/>
              </a:rPr>
              <a:t>1300,0</a:t>
            </a:r>
            <a:r>
              <a:rPr sz="1400" b="1" spc="-10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т</a:t>
            </a:r>
            <a:r>
              <a:rPr sz="14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ы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с.</a:t>
            </a:r>
            <a:endParaRPr sz="1400" dirty="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1400" b="1" spc="-30" dirty="0" err="1">
                <a:solidFill>
                  <a:srgbClr val="FFFFFF"/>
                </a:solidFill>
                <a:latin typeface="Times New Roman"/>
                <a:cs typeface="Times New Roman"/>
              </a:rPr>
              <a:t>р</a:t>
            </a:r>
            <a:r>
              <a:rPr sz="1400" b="1" spc="-20" dirty="0" err="1">
                <a:solidFill>
                  <a:srgbClr val="FFFFFF"/>
                </a:solidFill>
                <a:latin typeface="Times New Roman"/>
                <a:cs typeface="Times New Roman"/>
              </a:rPr>
              <a:t>у</a:t>
            </a:r>
            <a:r>
              <a:rPr sz="1400" b="1" spc="-30" dirty="0" err="1">
                <a:solidFill>
                  <a:srgbClr val="FFFFFF"/>
                </a:solidFill>
                <a:latin typeface="Times New Roman"/>
                <a:cs typeface="Times New Roman"/>
              </a:rPr>
              <a:t>б</a:t>
            </a:r>
            <a:r>
              <a:rPr sz="1400" b="1" dirty="0" err="1">
                <a:solidFill>
                  <a:srgbClr val="FFFFFF"/>
                </a:solidFill>
                <a:latin typeface="Times New Roman"/>
                <a:cs typeface="Times New Roman"/>
              </a:rPr>
              <a:t>ле</a:t>
            </a:r>
            <a:r>
              <a:rPr sz="1400" b="1" spc="-5" dirty="0" err="1">
                <a:solidFill>
                  <a:srgbClr val="FFFFFF"/>
                </a:solidFill>
                <a:latin typeface="Times New Roman"/>
                <a:cs typeface="Times New Roman"/>
              </a:rPr>
              <a:t>й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-</a:t>
            </a:r>
            <a:r>
              <a:rPr sz="1400" b="1" spc="-3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lang="ru-RU" sz="1400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2,6</a:t>
            </a:r>
            <a:r>
              <a:rPr sz="1400" b="1" spc="-10" dirty="0" smtClean="0">
                <a:solidFill>
                  <a:srgbClr val="FFFFFF"/>
                </a:solidFill>
                <a:latin typeface="Times New Roman"/>
                <a:cs typeface="Times New Roman"/>
              </a:rPr>
              <a:t>%</a:t>
            </a:r>
            <a:r>
              <a:rPr sz="1400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)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4355972" y="5000625"/>
            <a:ext cx="2736850" cy="1381125"/>
          </a:xfrm>
          <a:custGeom>
            <a:avLst/>
            <a:gdLst/>
            <a:ahLst/>
            <a:cxnLst/>
            <a:rect l="l" t="t" r="r" b="b"/>
            <a:pathLst>
              <a:path w="2736850" h="1381125">
                <a:moveTo>
                  <a:pt x="1368171" y="0"/>
                </a:moveTo>
                <a:lnTo>
                  <a:pt x="1255955" y="2288"/>
                </a:lnTo>
                <a:lnTo>
                  <a:pt x="1146239" y="9036"/>
                </a:lnTo>
                <a:lnTo>
                  <a:pt x="1039373" y="20065"/>
                </a:lnTo>
                <a:lnTo>
                  <a:pt x="935711" y="35198"/>
                </a:lnTo>
                <a:lnTo>
                  <a:pt x="835604" y="54256"/>
                </a:lnTo>
                <a:lnTo>
                  <a:pt x="739404" y="77063"/>
                </a:lnTo>
                <a:lnTo>
                  <a:pt x="647463" y="103439"/>
                </a:lnTo>
                <a:lnTo>
                  <a:pt x="560134" y="133208"/>
                </a:lnTo>
                <a:lnTo>
                  <a:pt x="477767" y="166193"/>
                </a:lnTo>
                <a:lnTo>
                  <a:pt x="400716" y="202214"/>
                </a:lnTo>
                <a:lnTo>
                  <a:pt x="329333" y="241094"/>
                </a:lnTo>
                <a:lnTo>
                  <a:pt x="263968" y="282656"/>
                </a:lnTo>
                <a:lnTo>
                  <a:pt x="204976" y="326722"/>
                </a:lnTo>
                <a:lnTo>
                  <a:pt x="152707" y="373114"/>
                </a:lnTo>
                <a:lnTo>
                  <a:pt x="107513" y="421654"/>
                </a:lnTo>
                <a:lnTo>
                  <a:pt x="69747" y="472165"/>
                </a:lnTo>
                <a:lnTo>
                  <a:pt x="39760" y="524468"/>
                </a:lnTo>
                <a:lnTo>
                  <a:pt x="17906" y="578387"/>
                </a:lnTo>
                <a:lnTo>
                  <a:pt x="4535" y="633743"/>
                </a:lnTo>
                <a:lnTo>
                  <a:pt x="0" y="690359"/>
                </a:lnTo>
                <a:lnTo>
                  <a:pt x="4535" y="746978"/>
                </a:lnTo>
                <a:lnTo>
                  <a:pt x="17906" y="802336"/>
                </a:lnTo>
                <a:lnTo>
                  <a:pt x="39760" y="856257"/>
                </a:lnTo>
                <a:lnTo>
                  <a:pt x="69747" y="908561"/>
                </a:lnTo>
                <a:lnTo>
                  <a:pt x="107513" y="959072"/>
                </a:lnTo>
                <a:lnTo>
                  <a:pt x="152707" y="1007612"/>
                </a:lnTo>
                <a:lnTo>
                  <a:pt x="204976" y="1054003"/>
                </a:lnTo>
                <a:lnTo>
                  <a:pt x="263968" y="1098068"/>
                </a:lnTo>
                <a:lnTo>
                  <a:pt x="329333" y="1139628"/>
                </a:lnTo>
                <a:lnTo>
                  <a:pt x="400716" y="1178507"/>
                </a:lnTo>
                <a:lnTo>
                  <a:pt x="477767" y="1214526"/>
                </a:lnTo>
                <a:lnTo>
                  <a:pt x="560134" y="1247508"/>
                </a:lnTo>
                <a:lnTo>
                  <a:pt x="647463" y="1277275"/>
                </a:lnTo>
                <a:lnTo>
                  <a:pt x="739404" y="1303650"/>
                </a:lnTo>
                <a:lnTo>
                  <a:pt x="835604" y="1326454"/>
                </a:lnTo>
                <a:lnTo>
                  <a:pt x="935711" y="1345511"/>
                </a:lnTo>
                <a:lnTo>
                  <a:pt x="1039373" y="1360642"/>
                </a:lnTo>
                <a:lnTo>
                  <a:pt x="1146239" y="1371670"/>
                </a:lnTo>
                <a:lnTo>
                  <a:pt x="1255955" y="1378417"/>
                </a:lnTo>
                <a:lnTo>
                  <a:pt x="1368171" y="1380705"/>
                </a:lnTo>
                <a:lnTo>
                  <a:pt x="1480386" y="1378417"/>
                </a:lnTo>
                <a:lnTo>
                  <a:pt x="1590102" y="1371670"/>
                </a:lnTo>
                <a:lnTo>
                  <a:pt x="1696968" y="1360642"/>
                </a:lnTo>
                <a:lnTo>
                  <a:pt x="1800630" y="1345511"/>
                </a:lnTo>
                <a:lnTo>
                  <a:pt x="1900737" y="1326454"/>
                </a:lnTo>
                <a:lnTo>
                  <a:pt x="1996937" y="1303650"/>
                </a:lnTo>
                <a:lnTo>
                  <a:pt x="2088878" y="1277275"/>
                </a:lnTo>
                <a:lnTo>
                  <a:pt x="2176207" y="1247508"/>
                </a:lnTo>
                <a:lnTo>
                  <a:pt x="2258574" y="1214526"/>
                </a:lnTo>
                <a:lnTo>
                  <a:pt x="2335625" y="1178507"/>
                </a:lnTo>
                <a:lnTo>
                  <a:pt x="2407008" y="1139628"/>
                </a:lnTo>
                <a:lnTo>
                  <a:pt x="2472373" y="1098068"/>
                </a:lnTo>
                <a:lnTo>
                  <a:pt x="2531365" y="1054003"/>
                </a:lnTo>
                <a:lnTo>
                  <a:pt x="2583634" y="1007612"/>
                </a:lnTo>
                <a:lnTo>
                  <a:pt x="2628828" y="959072"/>
                </a:lnTo>
                <a:lnTo>
                  <a:pt x="2666594" y="908561"/>
                </a:lnTo>
                <a:lnTo>
                  <a:pt x="2696581" y="856257"/>
                </a:lnTo>
                <a:lnTo>
                  <a:pt x="2718435" y="802336"/>
                </a:lnTo>
                <a:lnTo>
                  <a:pt x="2731806" y="746978"/>
                </a:lnTo>
                <a:lnTo>
                  <a:pt x="2736342" y="690359"/>
                </a:lnTo>
                <a:lnTo>
                  <a:pt x="2731806" y="633743"/>
                </a:lnTo>
                <a:lnTo>
                  <a:pt x="2718435" y="578387"/>
                </a:lnTo>
                <a:lnTo>
                  <a:pt x="2696581" y="524468"/>
                </a:lnTo>
                <a:lnTo>
                  <a:pt x="2666594" y="472165"/>
                </a:lnTo>
                <a:lnTo>
                  <a:pt x="2628828" y="421654"/>
                </a:lnTo>
                <a:lnTo>
                  <a:pt x="2583634" y="373114"/>
                </a:lnTo>
                <a:lnTo>
                  <a:pt x="2531365" y="326722"/>
                </a:lnTo>
                <a:lnTo>
                  <a:pt x="2472373" y="282656"/>
                </a:lnTo>
                <a:lnTo>
                  <a:pt x="2407008" y="241094"/>
                </a:lnTo>
                <a:lnTo>
                  <a:pt x="2335625" y="202214"/>
                </a:lnTo>
                <a:lnTo>
                  <a:pt x="2258574" y="166193"/>
                </a:lnTo>
                <a:lnTo>
                  <a:pt x="2176207" y="133208"/>
                </a:lnTo>
                <a:lnTo>
                  <a:pt x="2088878" y="103439"/>
                </a:lnTo>
                <a:lnTo>
                  <a:pt x="1996937" y="77063"/>
                </a:lnTo>
                <a:lnTo>
                  <a:pt x="1900737" y="54256"/>
                </a:lnTo>
                <a:lnTo>
                  <a:pt x="1800630" y="35198"/>
                </a:lnTo>
                <a:lnTo>
                  <a:pt x="1696968" y="20065"/>
                </a:lnTo>
                <a:lnTo>
                  <a:pt x="1590102" y="9036"/>
                </a:lnTo>
                <a:lnTo>
                  <a:pt x="1480386" y="2288"/>
                </a:lnTo>
                <a:lnTo>
                  <a:pt x="1368171" y="0"/>
                </a:lnTo>
                <a:close/>
              </a:path>
            </a:pathLst>
          </a:custGeom>
          <a:solidFill>
            <a:srgbClr val="1E1C11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4355972" y="5000625"/>
            <a:ext cx="2736850" cy="1381125"/>
          </a:xfrm>
          <a:custGeom>
            <a:avLst/>
            <a:gdLst/>
            <a:ahLst/>
            <a:cxnLst/>
            <a:rect l="l" t="t" r="r" b="b"/>
            <a:pathLst>
              <a:path w="2736850" h="1381125">
                <a:moveTo>
                  <a:pt x="0" y="690359"/>
                </a:moveTo>
                <a:lnTo>
                  <a:pt x="4535" y="633743"/>
                </a:lnTo>
                <a:lnTo>
                  <a:pt x="17906" y="578387"/>
                </a:lnTo>
                <a:lnTo>
                  <a:pt x="39760" y="524468"/>
                </a:lnTo>
                <a:lnTo>
                  <a:pt x="69747" y="472165"/>
                </a:lnTo>
                <a:lnTo>
                  <a:pt x="107513" y="421654"/>
                </a:lnTo>
                <a:lnTo>
                  <a:pt x="152707" y="373114"/>
                </a:lnTo>
                <a:lnTo>
                  <a:pt x="204976" y="326722"/>
                </a:lnTo>
                <a:lnTo>
                  <a:pt x="263968" y="282656"/>
                </a:lnTo>
                <a:lnTo>
                  <a:pt x="329333" y="241094"/>
                </a:lnTo>
                <a:lnTo>
                  <a:pt x="400716" y="202214"/>
                </a:lnTo>
                <a:lnTo>
                  <a:pt x="477767" y="166193"/>
                </a:lnTo>
                <a:lnTo>
                  <a:pt x="560134" y="133208"/>
                </a:lnTo>
                <a:lnTo>
                  <a:pt x="647463" y="103439"/>
                </a:lnTo>
                <a:lnTo>
                  <a:pt x="739404" y="77063"/>
                </a:lnTo>
                <a:lnTo>
                  <a:pt x="835604" y="54256"/>
                </a:lnTo>
                <a:lnTo>
                  <a:pt x="935711" y="35198"/>
                </a:lnTo>
                <a:lnTo>
                  <a:pt x="1039373" y="20065"/>
                </a:lnTo>
                <a:lnTo>
                  <a:pt x="1146239" y="9036"/>
                </a:lnTo>
                <a:lnTo>
                  <a:pt x="1255955" y="2288"/>
                </a:lnTo>
                <a:lnTo>
                  <a:pt x="1368171" y="0"/>
                </a:lnTo>
                <a:lnTo>
                  <a:pt x="1480386" y="2288"/>
                </a:lnTo>
                <a:lnTo>
                  <a:pt x="1590102" y="9036"/>
                </a:lnTo>
                <a:lnTo>
                  <a:pt x="1696968" y="20065"/>
                </a:lnTo>
                <a:lnTo>
                  <a:pt x="1800630" y="35198"/>
                </a:lnTo>
                <a:lnTo>
                  <a:pt x="1900737" y="54256"/>
                </a:lnTo>
                <a:lnTo>
                  <a:pt x="1996937" y="77063"/>
                </a:lnTo>
                <a:lnTo>
                  <a:pt x="2088878" y="103439"/>
                </a:lnTo>
                <a:lnTo>
                  <a:pt x="2176207" y="133208"/>
                </a:lnTo>
                <a:lnTo>
                  <a:pt x="2258574" y="166193"/>
                </a:lnTo>
                <a:lnTo>
                  <a:pt x="2335625" y="202214"/>
                </a:lnTo>
                <a:lnTo>
                  <a:pt x="2407008" y="241094"/>
                </a:lnTo>
                <a:lnTo>
                  <a:pt x="2472373" y="282656"/>
                </a:lnTo>
                <a:lnTo>
                  <a:pt x="2531365" y="326722"/>
                </a:lnTo>
                <a:lnTo>
                  <a:pt x="2583634" y="373114"/>
                </a:lnTo>
                <a:lnTo>
                  <a:pt x="2628828" y="421654"/>
                </a:lnTo>
                <a:lnTo>
                  <a:pt x="2666594" y="472165"/>
                </a:lnTo>
                <a:lnTo>
                  <a:pt x="2696581" y="524468"/>
                </a:lnTo>
                <a:lnTo>
                  <a:pt x="2718435" y="578387"/>
                </a:lnTo>
                <a:lnTo>
                  <a:pt x="2731806" y="633743"/>
                </a:lnTo>
                <a:lnTo>
                  <a:pt x="2736342" y="690359"/>
                </a:lnTo>
                <a:lnTo>
                  <a:pt x="2731806" y="746978"/>
                </a:lnTo>
                <a:lnTo>
                  <a:pt x="2718435" y="802336"/>
                </a:lnTo>
                <a:lnTo>
                  <a:pt x="2696581" y="856257"/>
                </a:lnTo>
                <a:lnTo>
                  <a:pt x="2666594" y="908561"/>
                </a:lnTo>
                <a:lnTo>
                  <a:pt x="2628828" y="959072"/>
                </a:lnTo>
                <a:lnTo>
                  <a:pt x="2583634" y="1007612"/>
                </a:lnTo>
                <a:lnTo>
                  <a:pt x="2531365" y="1054003"/>
                </a:lnTo>
                <a:lnTo>
                  <a:pt x="2472373" y="1098068"/>
                </a:lnTo>
                <a:lnTo>
                  <a:pt x="2407008" y="1139628"/>
                </a:lnTo>
                <a:lnTo>
                  <a:pt x="2335625" y="1178507"/>
                </a:lnTo>
                <a:lnTo>
                  <a:pt x="2258574" y="1214526"/>
                </a:lnTo>
                <a:lnTo>
                  <a:pt x="2176207" y="1247508"/>
                </a:lnTo>
                <a:lnTo>
                  <a:pt x="2088878" y="1277275"/>
                </a:lnTo>
                <a:lnTo>
                  <a:pt x="1996937" y="1303650"/>
                </a:lnTo>
                <a:lnTo>
                  <a:pt x="1900737" y="1326454"/>
                </a:lnTo>
                <a:lnTo>
                  <a:pt x="1800630" y="1345511"/>
                </a:lnTo>
                <a:lnTo>
                  <a:pt x="1696968" y="1360642"/>
                </a:lnTo>
                <a:lnTo>
                  <a:pt x="1590102" y="1371670"/>
                </a:lnTo>
                <a:lnTo>
                  <a:pt x="1480386" y="1378417"/>
                </a:lnTo>
                <a:lnTo>
                  <a:pt x="1368171" y="1380705"/>
                </a:lnTo>
                <a:lnTo>
                  <a:pt x="1255955" y="1378417"/>
                </a:lnTo>
                <a:lnTo>
                  <a:pt x="1146239" y="1371670"/>
                </a:lnTo>
                <a:lnTo>
                  <a:pt x="1039373" y="1360642"/>
                </a:lnTo>
                <a:lnTo>
                  <a:pt x="935711" y="1345511"/>
                </a:lnTo>
                <a:lnTo>
                  <a:pt x="835604" y="1326454"/>
                </a:lnTo>
                <a:lnTo>
                  <a:pt x="739404" y="1303650"/>
                </a:lnTo>
                <a:lnTo>
                  <a:pt x="647463" y="1277275"/>
                </a:lnTo>
                <a:lnTo>
                  <a:pt x="560134" y="1247508"/>
                </a:lnTo>
                <a:lnTo>
                  <a:pt x="477767" y="1214526"/>
                </a:lnTo>
                <a:lnTo>
                  <a:pt x="400716" y="1178507"/>
                </a:lnTo>
                <a:lnTo>
                  <a:pt x="329333" y="1139628"/>
                </a:lnTo>
                <a:lnTo>
                  <a:pt x="263968" y="1098068"/>
                </a:lnTo>
                <a:lnTo>
                  <a:pt x="204976" y="1054003"/>
                </a:lnTo>
                <a:lnTo>
                  <a:pt x="152707" y="1007612"/>
                </a:lnTo>
                <a:lnTo>
                  <a:pt x="107513" y="959072"/>
                </a:lnTo>
                <a:lnTo>
                  <a:pt x="69747" y="908561"/>
                </a:lnTo>
                <a:lnTo>
                  <a:pt x="39760" y="856257"/>
                </a:lnTo>
                <a:lnTo>
                  <a:pt x="17906" y="802336"/>
                </a:lnTo>
                <a:lnTo>
                  <a:pt x="4535" y="746978"/>
                </a:lnTo>
                <a:lnTo>
                  <a:pt x="0" y="690359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4958588" y="5153152"/>
            <a:ext cx="1531620" cy="10788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6350" indent="-635" algn="ctr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Пр</a:t>
            </a:r>
            <a:r>
              <a:rPr sz="14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о</a:t>
            </a:r>
            <a:r>
              <a:rPr sz="14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т</a:t>
            </a:r>
            <a:r>
              <a:rPr sz="1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и</a:t>
            </a:r>
            <a:r>
              <a:rPr sz="14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в</a:t>
            </a:r>
            <a:r>
              <a:rPr sz="1400" b="1" spc="-30" dirty="0">
                <a:solidFill>
                  <a:srgbClr val="FFFFFF"/>
                </a:solidFill>
                <a:latin typeface="Times New Roman"/>
                <a:cs typeface="Times New Roman"/>
              </a:rPr>
              <a:t>о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де</a:t>
            </a:r>
            <a:r>
              <a:rPr sz="14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й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с</a:t>
            </a:r>
            <a:r>
              <a:rPr sz="14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т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в</a:t>
            </a:r>
            <a:r>
              <a:rPr sz="14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и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е </a:t>
            </a:r>
            <a:r>
              <a:rPr sz="1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р</a:t>
            </a:r>
            <a:r>
              <a:rPr sz="1400" b="1" spc="10" dirty="0">
                <a:solidFill>
                  <a:srgbClr val="FFFFFF"/>
                </a:solidFill>
                <a:latin typeface="Times New Roman"/>
                <a:cs typeface="Times New Roman"/>
              </a:rPr>
              <a:t>е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с</a:t>
            </a:r>
            <a:r>
              <a:rPr sz="14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т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у</a:t>
            </a:r>
            <a:r>
              <a:rPr sz="1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пн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ос</a:t>
            </a:r>
            <a:r>
              <a:rPr sz="14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т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и</a:t>
            </a:r>
            <a:r>
              <a:rPr sz="1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и за</a:t>
            </a:r>
            <a:r>
              <a:rPr sz="14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щ</a:t>
            </a:r>
            <a:r>
              <a:rPr sz="1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и</a:t>
            </a:r>
            <a:r>
              <a:rPr sz="1400" b="1" spc="15" dirty="0">
                <a:solidFill>
                  <a:srgbClr val="FFFFFF"/>
                </a:solidFill>
                <a:latin typeface="Times New Roman"/>
                <a:cs typeface="Times New Roman"/>
              </a:rPr>
              <a:t>т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а</a:t>
            </a:r>
            <a:r>
              <a:rPr sz="14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4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о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т</a:t>
            </a:r>
            <a:r>
              <a:rPr sz="14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ЧС </a:t>
            </a:r>
            <a:r>
              <a:rPr sz="1400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(</a:t>
            </a:r>
            <a:r>
              <a:rPr lang="ru-RU" sz="1400" b="1" spc="5" dirty="0" smtClean="0">
                <a:solidFill>
                  <a:srgbClr val="FFFFFF"/>
                </a:solidFill>
                <a:latin typeface="Times New Roman"/>
                <a:cs typeface="Times New Roman"/>
              </a:rPr>
              <a:t>540,0</a:t>
            </a:r>
            <a:r>
              <a:rPr sz="1400" b="1" spc="-50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4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т</a:t>
            </a:r>
            <a:r>
              <a:rPr sz="1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ы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с.</a:t>
            </a:r>
            <a:r>
              <a:rPr sz="1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400" b="1" spc="-30" dirty="0">
                <a:solidFill>
                  <a:srgbClr val="FFFFFF"/>
                </a:solidFill>
                <a:latin typeface="Times New Roman"/>
                <a:cs typeface="Times New Roman"/>
              </a:rPr>
              <a:t>р</a:t>
            </a:r>
            <a:r>
              <a:rPr sz="14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у</a:t>
            </a:r>
            <a:r>
              <a:rPr sz="1400" b="1" spc="-30" dirty="0">
                <a:solidFill>
                  <a:srgbClr val="FFFFFF"/>
                </a:solidFill>
                <a:latin typeface="Times New Roman"/>
                <a:cs typeface="Times New Roman"/>
              </a:rPr>
              <a:t>б</a:t>
            </a:r>
            <a:r>
              <a:rPr sz="1400" b="1" dirty="0">
                <a:solidFill>
                  <a:srgbClr val="FFFFFF"/>
                </a:solidFill>
                <a:latin typeface="Times New Roman"/>
                <a:cs typeface="Times New Roman"/>
              </a:rPr>
              <a:t>лей-</a:t>
            </a:r>
            <a:endParaRPr sz="1400" dirty="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lang="ru-RU" sz="1400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1,1</a:t>
            </a:r>
            <a:r>
              <a:rPr sz="1400" b="1" spc="-10" dirty="0" smtClean="0">
                <a:solidFill>
                  <a:srgbClr val="FFFFFF"/>
                </a:solidFill>
                <a:latin typeface="Times New Roman"/>
                <a:cs typeface="Times New Roman"/>
              </a:rPr>
              <a:t>%</a:t>
            </a:r>
            <a:r>
              <a:rPr sz="1400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)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492251" y="161544"/>
            <a:ext cx="8159496" cy="104851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687323" y="99060"/>
            <a:ext cx="7818120" cy="10911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39546" y="188633"/>
            <a:ext cx="8064881" cy="9541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39546" y="188633"/>
            <a:ext cx="8065134" cy="954405"/>
          </a:xfrm>
          <a:custGeom>
            <a:avLst/>
            <a:gdLst/>
            <a:ahLst/>
            <a:cxnLst/>
            <a:rect l="l" t="t" r="r" b="b"/>
            <a:pathLst>
              <a:path w="8065134" h="954405">
                <a:moveTo>
                  <a:pt x="0" y="954112"/>
                </a:moveTo>
                <a:lnTo>
                  <a:pt x="8064881" y="954112"/>
                </a:lnTo>
                <a:lnTo>
                  <a:pt x="8064881" y="0"/>
                </a:lnTo>
                <a:lnTo>
                  <a:pt x="0" y="0"/>
                </a:lnTo>
                <a:lnTo>
                  <a:pt x="0" y="954112"/>
                </a:lnTo>
                <a:close/>
              </a:path>
            </a:pathLst>
          </a:custGeom>
          <a:ln w="9525">
            <a:solidFill>
              <a:srgbClr val="46AAC5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1066800" y="228600"/>
            <a:ext cx="7269480" cy="8845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" algn="ctr">
              <a:lnSpc>
                <a:spcPct val="100000"/>
              </a:lnSpc>
            </a:pPr>
            <a:r>
              <a:rPr sz="2800" b="1" spc="-15" dirty="0">
                <a:solidFill>
                  <a:srgbClr val="548ED4"/>
                </a:solidFill>
                <a:latin typeface="Calibri"/>
                <a:cs typeface="Calibri"/>
              </a:rPr>
              <a:t>Ст</a:t>
            </a:r>
            <a:r>
              <a:rPr sz="2800" b="1" spc="-45" dirty="0">
                <a:solidFill>
                  <a:srgbClr val="548ED4"/>
                </a:solidFill>
                <a:latin typeface="Calibri"/>
                <a:cs typeface="Calibri"/>
              </a:rPr>
              <a:t>р</a:t>
            </a:r>
            <a:r>
              <a:rPr sz="2800" b="1" spc="-15" dirty="0">
                <a:solidFill>
                  <a:srgbClr val="548ED4"/>
                </a:solidFill>
                <a:latin typeface="Calibri"/>
                <a:cs typeface="Calibri"/>
              </a:rPr>
              <a:t>у</a:t>
            </a:r>
            <a:r>
              <a:rPr sz="2800" b="1" spc="-25" dirty="0">
                <a:solidFill>
                  <a:srgbClr val="548ED4"/>
                </a:solidFill>
                <a:latin typeface="Calibri"/>
                <a:cs typeface="Calibri"/>
              </a:rPr>
              <a:t>к</a:t>
            </a:r>
            <a:r>
              <a:rPr sz="2800" b="1" spc="-15" dirty="0">
                <a:solidFill>
                  <a:srgbClr val="548ED4"/>
                </a:solidFill>
                <a:latin typeface="Calibri"/>
                <a:cs typeface="Calibri"/>
              </a:rPr>
              <a:t>тура</a:t>
            </a:r>
            <a:r>
              <a:rPr sz="2800" b="1" dirty="0">
                <a:solidFill>
                  <a:srgbClr val="548ED4"/>
                </a:solidFill>
                <a:latin typeface="Calibri"/>
                <a:cs typeface="Calibri"/>
              </a:rPr>
              <a:t> </a:t>
            </a:r>
            <a:r>
              <a:rPr sz="2800" b="1" spc="-50" dirty="0">
                <a:solidFill>
                  <a:srgbClr val="548ED4"/>
                </a:solidFill>
                <a:latin typeface="Calibri"/>
                <a:cs typeface="Calibri"/>
              </a:rPr>
              <a:t>м</a:t>
            </a:r>
            <a:r>
              <a:rPr sz="2800" b="1" spc="-15" dirty="0">
                <a:solidFill>
                  <a:srgbClr val="548ED4"/>
                </a:solidFill>
                <a:latin typeface="Calibri"/>
                <a:cs typeface="Calibri"/>
              </a:rPr>
              <a:t>униципальных</a:t>
            </a:r>
            <a:r>
              <a:rPr sz="2800" b="1" spc="45" dirty="0">
                <a:solidFill>
                  <a:srgbClr val="548ED4"/>
                </a:solidFill>
                <a:latin typeface="Calibri"/>
                <a:cs typeface="Calibri"/>
              </a:rPr>
              <a:t> </a:t>
            </a:r>
            <a:r>
              <a:rPr sz="2800" b="1" spc="-15" dirty="0">
                <a:solidFill>
                  <a:srgbClr val="548ED4"/>
                </a:solidFill>
                <a:latin typeface="Calibri"/>
                <a:cs typeface="Calibri"/>
              </a:rPr>
              <a:t>пр</a:t>
            </a:r>
            <a:r>
              <a:rPr sz="2800" b="1" spc="-30" dirty="0">
                <a:solidFill>
                  <a:srgbClr val="548ED4"/>
                </a:solidFill>
                <a:latin typeface="Calibri"/>
                <a:cs typeface="Calibri"/>
              </a:rPr>
              <a:t>о</a:t>
            </a:r>
            <a:r>
              <a:rPr sz="2800" b="1" spc="-20" dirty="0">
                <a:solidFill>
                  <a:srgbClr val="548ED4"/>
                </a:solidFill>
                <a:latin typeface="Calibri"/>
                <a:cs typeface="Calibri"/>
              </a:rPr>
              <a:t>грамм</a:t>
            </a:r>
            <a:endParaRPr sz="2800" dirty="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2800" b="1" spc="-15" dirty="0">
                <a:solidFill>
                  <a:srgbClr val="548ED4"/>
                </a:solidFill>
                <a:latin typeface="Calibri"/>
                <a:cs typeface="Calibri"/>
              </a:rPr>
              <a:t>Сине</a:t>
            </a:r>
            <a:r>
              <a:rPr sz="2800" b="1" spc="-40" dirty="0">
                <a:solidFill>
                  <a:srgbClr val="548ED4"/>
                </a:solidFill>
                <a:latin typeface="Calibri"/>
                <a:cs typeface="Calibri"/>
              </a:rPr>
              <a:t>г</a:t>
            </a:r>
            <a:r>
              <a:rPr sz="2800" b="1" spc="-15" dirty="0">
                <a:solidFill>
                  <a:srgbClr val="548ED4"/>
                </a:solidFill>
                <a:latin typeface="Calibri"/>
                <a:cs typeface="Calibri"/>
              </a:rPr>
              <a:t>орс</a:t>
            </a:r>
            <a:r>
              <a:rPr sz="2800" b="1" spc="-75" dirty="0">
                <a:solidFill>
                  <a:srgbClr val="548ED4"/>
                </a:solidFill>
                <a:latin typeface="Calibri"/>
                <a:cs typeface="Calibri"/>
              </a:rPr>
              <a:t>к</a:t>
            </a:r>
            <a:r>
              <a:rPr sz="2800" b="1" dirty="0">
                <a:solidFill>
                  <a:srgbClr val="548ED4"/>
                </a:solidFill>
                <a:latin typeface="Calibri"/>
                <a:cs typeface="Calibri"/>
              </a:rPr>
              <a:t>о</a:t>
            </a:r>
            <a:r>
              <a:rPr sz="2800" b="1" spc="-30" dirty="0">
                <a:solidFill>
                  <a:srgbClr val="548ED4"/>
                </a:solidFill>
                <a:latin typeface="Calibri"/>
                <a:cs typeface="Calibri"/>
              </a:rPr>
              <a:t>г</a:t>
            </a:r>
            <a:r>
              <a:rPr sz="2800" b="1" spc="-15" dirty="0">
                <a:solidFill>
                  <a:srgbClr val="548ED4"/>
                </a:solidFill>
                <a:latin typeface="Calibri"/>
                <a:cs typeface="Calibri"/>
              </a:rPr>
              <a:t>о</a:t>
            </a:r>
            <a:r>
              <a:rPr sz="2800" b="1" dirty="0">
                <a:solidFill>
                  <a:srgbClr val="548ED4"/>
                </a:solidFill>
                <a:latin typeface="Calibri"/>
                <a:cs typeface="Calibri"/>
              </a:rPr>
              <a:t> </a:t>
            </a:r>
            <a:r>
              <a:rPr sz="2800" b="1" spc="-15" dirty="0">
                <a:solidFill>
                  <a:srgbClr val="548ED4"/>
                </a:solidFill>
                <a:latin typeface="Calibri"/>
                <a:cs typeface="Calibri"/>
              </a:rPr>
              <a:t>с</a:t>
            </a:r>
            <a:r>
              <a:rPr sz="2800" b="1" spc="-60" dirty="0">
                <a:solidFill>
                  <a:srgbClr val="548ED4"/>
                </a:solidFill>
                <a:latin typeface="Calibri"/>
                <a:cs typeface="Calibri"/>
              </a:rPr>
              <a:t>е</a:t>
            </a:r>
            <a:r>
              <a:rPr sz="2800" b="1" spc="-15" dirty="0">
                <a:solidFill>
                  <a:srgbClr val="548ED4"/>
                </a:solidFill>
                <a:latin typeface="Calibri"/>
                <a:cs typeface="Calibri"/>
              </a:rPr>
              <a:t>льс</a:t>
            </a:r>
            <a:r>
              <a:rPr sz="2800" b="1" spc="-65" dirty="0">
                <a:solidFill>
                  <a:srgbClr val="548ED4"/>
                </a:solidFill>
                <a:latin typeface="Calibri"/>
                <a:cs typeface="Calibri"/>
              </a:rPr>
              <a:t>к</a:t>
            </a:r>
            <a:r>
              <a:rPr sz="2800" b="1" dirty="0">
                <a:solidFill>
                  <a:srgbClr val="548ED4"/>
                </a:solidFill>
                <a:latin typeface="Calibri"/>
                <a:cs typeface="Calibri"/>
              </a:rPr>
              <a:t>о</a:t>
            </a:r>
            <a:r>
              <a:rPr sz="2800" b="1" spc="-30" dirty="0">
                <a:solidFill>
                  <a:srgbClr val="548ED4"/>
                </a:solidFill>
                <a:latin typeface="Calibri"/>
                <a:cs typeface="Calibri"/>
              </a:rPr>
              <a:t>г</a:t>
            </a:r>
            <a:r>
              <a:rPr sz="2800" b="1" spc="-15" dirty="0">
                <a:solidFill>
                  <a:srgbClr val="548ED4"/>
                </a:solidFill>
                <a:latin typeface="Calibri"/>
                <a:cs typeface="Calibri"/>
              </a:rPr>
              <a:t>о</a:t>
            </a:r>
            <a:r>
              <a:rPr sz="2800" b="1" spc="5" dirty="0">
                <a:solidFill>
                  <a:srgbClr val="548ED4"/>
                </a:solidFill>
                <a:latin typeface="Calibri"/>
                <a:cs typeface="Calibri"/>
              </a:rPr>
              <a:t> </a:t>
            </a:r>
            <a:r>
              <a:rPr sz="2800" b="1" spc="-15" dirty="0">
                <a:solidFill>
                  <a:srgbClr val="548ED4"/>
                </a:solidFill>
                <a:latin typeface="Calibri"/>
                <a:cs typeface="Calibri"/>
              </a:rPr>
              <a:t>п</a:t>
            </a:r>
            <a:r>
              <a:rPr sz="2800" b="1" spc="-30" dirty="0">
                <a:solidFill>
                  <a:srgbClr val="548ED4"/>
                </a:solidFill>
                <a:latin typeface="Calibri"/>
                <a:cs typeface="Calibri"/>
              </a:rPr>
              <a:t>о</a:t>
            </a:r>
            <a:r>
              <a:rPr sz="2800" b="1" spc="-15" dirty="0">
                <a:solidFill>
                  <a:srgbClr val="548ED4"/>
                </a:solidFill>
                <a:latin typeface="Calibri"/>
                <a:cs typeface="Calibri"/>
              </a:rPr>
              <a:t>с</a:t>
            </a:r>
            <a:r>
              <a:rPr sz="2800" b="1" spc="-60" dirty="0">
                <a:solidFill>
                  <a:srgbClr val="548ED4"/>
                </a:solidFill>
                <a:latin typeface="Calibri"/>
                <a:cs typeface="Calibri"/>
              </a:rPr>
              <a:t>е</a:t>
            </a:r>
            <a:r>
              <a:rPr sz="2800" b="1" spc="-15" dirty="0">
                <a:solidFill>
                  <a:srgbClr val="548ED4"/>
                </a:solidFill>
                <a:latin typeface="Calibri"/>
                <a:cs typeface="Calibri"/>
              </a:rPr>
              <a:t>ления</a:t>
            </a:r>
            <a:r>
              <a:rPr sz="2800" b="1" spc="45" dirty="0">
                <a:solidFill>
                  <a:srgbClr val="548ED4"/>
                </a:solidFill>
                <a:latin typeface="Calibri"/>
                <a:cs typeface="Calibri"/>
              </a:rPr>
              <a:t> </a:t>
            </a:r>
            <a:r>
              <a:rPr sz="2800" b="1" spc="-15" dirty="0" err="1">
                <a:solidFill>
                  <a:srgbClr val="548ED4"/>
                </a:solidFill>
                <a:latin typeface="Calibri"/>
                <a:cs typeface="Calibri"/>
              </a:rPr>
              <a:t>на</a:t>
            </a:r>
            <a:r>
              <a:rPr sz="2800" b="1" spc="5" dirty="0">
                <a:solidFill>
                  <a:srgbClr val="548ED4"/>
                </a:solidFill>
                <a:latin typeface="Calibri"/>
                <a:cs typeface="Calibri"/>
              </a:rPr>
              <a:t> </a:t>
            </a:r>
            <a:r>
              <a:rPr sz="2800" b="1" spc="-15" dirty="0" smtClean="0">
                <a:solidFill>
                  <a:srgbClr val="548ED4"/>
                </a:solidFill>
                <a:latin typeface="Calibri"/>
                <a:cs typeface="Calibri"/>
              </a:rPr>
              <a:t>201</a:t>
            </a:r>
            <a:r>
              <a:rPr lang="ru-RU" sz="2800" b="1" spc="-15" dirty="0" smtClean="0">
                <a:solidFill>
                  <a:srgbClr val="548ED4"/>
                </a:solidFill>
                <a:latin typeface="Calibri"/>
                <a:cs typeface="Calibri"/>
              </a:rPr>
              <a:t>6</a:t>
            </a:r>
            <a:r>
              <a:rPr sz="2800" b="1" spc="20" dirty="0" smtClean="0">
                <a:solidFill>
                  <a:srgbClr val="548ED4"/>
                </a:solidFill>
                <a:latin typeface="Calibri"/>
                <a:cs typeface="Calibri"/>
              </a:rPr>
              <a:t> </a:t>
            </a:r>
            <a:r>
              <a:rPr sz="2800" b="1" spc="-25" dirty="0">
                <a:solidFill>
                  <a:srgbClr val="548ED4"/>
                </a:solidFill>
                <a:latin typeface="Calibri"/>
                <a:cs typeface="Calibri"/>
              </a:rPr>
              <a:t>г</a:t>
            </a:r>
            <a:r>
              <a:rPr sz="2800" b="1" spc="-95" dirty="0">
                <a:solidFill>
                  <a:srgbClr val="548ED4"/>
                </a:solidFill>
                <a:latin typeface="Calibri"/>
                <a:cs typeface="Calibri"/>
              </a:rPr>
              <a:t>о</a:t>
            </a:r>
            <a:r>
              <a:rPr sz="2800" b="1" spc="-20" dirty="0">
                <a:solidFill>
                  <a:srgbClr val="548ED4"/>
                </a:solidFill>
                <a:latin typeface="Calibri"/>
                <a:cs typeface="Calibri"/>
              </a:rPr>
              <a:t>д</a:t>
            </a:r>
            <a:endParaRPr sz="28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231852" y="0"/>
            <a:ext cx="8912148" cy="1062990"/>
          </a:xfrm>
          <a:prstGeom prst="rect">
            <a:avLst/>
          </a:prstGeom>
        </p:spPr>
        <p:txBody>
          <a:bodyPr vert="horz" wrap="square" lIns="0" tIns="130555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dirty="0"/>
              <a:t>Рас</a:t>
            </a:r>
            <a:r>
              <a:rPr spc="-35" dirty="0"/>
              <a:t>х</a:t>
            </a:r>
            <a:r>
              <a:rPr spc="-60" dirty="0"/>
              <a:t>о</a:t>
            </a:r>
            <a:r>
              <a:rPr dirty="0"/>
              <a:t>ды</a:t>
            </a:r>
            <a:r>
              <a:rPr spc="-40" dirty="0"/>
              <a:t> </a:t>
            </a:r>
            <a:r>
              <a:rPr dirty="0"/>
              <a:t>м</a:t>
            </a:r>
            <a:r>
              <a:rPr spc="5" dirty="0"/>
              <a:t>е</a:t>
            </a:r>
            <a:r>
              <a:rPr dirty="0"/>
              <a:t>стн</a:t>
            </a:r>
            <a:r>
              <a:rPr spc="5" dirty="0"/>
              <a:t>о</a:t>
            </a:r>
            <a:r>
              <a:rPr spc="-25" dirty="0"/>
              <a:t>г</a:t>
            </a:r>
            <a:r>
              <a:rPr dirty="0"/>
              <a:t>о</a:t>
            </a:r>
            <a:r>
              <a:rPr spc="-25" dirty="0"/>
              <a:t> </a:t>
            </a:r>
            <a:r>
              <a:rPr dirty="0"/>
              <a:t>б</a:t>
            </a:r>
            <a:r>
              <a:rPr spc="-60" dirty="0"/>
              <a:t>ю</a:t>
            </a:r>
            <a:r>
              <a:rPr dirty="0"/>
              <a:t>д</a:t>
            </a:r>
            <a:r>
              <a:rPr spc="-50" dirty="0"/>
              <a:t>ж</a:t>
            </a:r>
            <a:r>
              <a:rPr dirty="0"/>
              <a:t>ета,</a:t>
            </a:r>
            <a:r>
              <a:rPr spc="10" dirty="0"/>
              <a:t> </a:t>
            </a:r>
            <a:r>
              <a:rPr dirty="0"/>
              <a:t>форми</a:t>
            </a:r>
            <a:r>
              <a:rPr spc="-30" dirty="0"/>
              <a:t>р</a:t>
            </a:r>
            <a:r>
              <a:rPr spc="-25" dirty="0"/>
              <a:t>у</a:t>
            </a:r>
            <a:r>
              <a:rPr spc="-10" dirty="0"/>
              <a:t>е</a:t>
            </a:r>
            <a:r>
              <a:rPr dirty="0"/>
              <a:t>мые</a:t>
            </a:r>
            <a:r>
              <a:rPr spc="-10" dirty="0"/>
              <a:t> </a:t>
            </a:r>
            <a:r>
              <a:rPr dirty="0"/>
              <a:t>в </a:t>
            </a:r>
            <a:r>
              <a:rPr spc="-10" dirty="0"/>
              <a:t>р</a:t>
            </a:r>
            <a:r>
              <a:rPr dirty="0"/>
              <a:t>ам</a:t>
            </a:r>
            <a:r>
              <a:rPr spc="-40" dirty="0"/>
              <a:t>к</a:t>
            </a:r>
            <a:r>
              <a:rPr spc="-10" dirty="0"/>
              <a:t>а</a:t>
            </a:r>
            <a:r>
              <a:rPr dirty="0"/>
              <a:t>х</a:t>
            </a:r>
          </a:p>
          <a:p>
            <a:pPr algn="ctr">
              <a:lnSpc>
                <a:spcPct val="100000"/>
              </a:lnSpc>
            </a:pPr>
            <a:r>
              <a:rPr spc="-10" dirty="0"/>
              <a:t>м</a:t>
            </a:r>
            <a:r>
              <a:rPr dirty="0"/>
              <a:t>уни</a:t>
            </a:r>
            <a:r>
              <a:rPr spc="-15" dirty="0"/>
              <a:t>ц</a:t>
            </a:r>
            <a:r>
              <a:rPr dirty="0"/>
              <a:t>ипа</a:t>
            </a:r>
            <a:r>
              <a:rPr spc="-10" dirty="0"/>
              <a:t>л</a:t>
            </a:r>
            <a:r>
              <a:rPr dirty="0"/>
              <a:t>ьн</a:t>
            </a:r>
            <a:r>
              <a:rPr spc="-10" dirty="0"/>
              <a:t>ы</a:t>
            </a:r>
            <a:r>
              <a:rPr dirty="0"/>
              <a:t>х</a:t>
            </a:r>
            <a:r>
              <a:rPr spc="5" dirty="0"/>
              <a:t> </a:t>
            </a:r>
            <a:r>
              <a:rPr dirty="0"/>
              <a:t>прог</a:t>
            </a:r>
            <a:r>
              <a:rPr spc="-10" dirty="0"/>
              <a:t>р</a:t>
            </a:r>
            <a:r>
              <a:rPr dirty="0"/>
              <a:t>амм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1066800" y="914400"/>
            <a:ext cx="7160895" cy="7467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983230" marR="6350" indent="-2971165">
              <a:lnSpc>
                <a:spcPct val="100000"/>
              </a:lnSpc>
            </a:pPr>
            <a:r>
              <a:rPr sz="2400" b="1" dirty="0">
                <a:solidFill>
                  <a:srgbClr val="006FC0"/>
                </a:solidFill>
                <a:latin typeface="Calibri"/>
                <a:cs typeface="Calibri"/>
              </a:rPr>
              <a:t>Сине</a:t>
            </a:r>
            <a:r>
              <a:rPr sz="2400" b="1" spc="-25" dirty="0">
                <a:solidFill>
                  <a:srgbClr val="006FC0"/>
                </a:solidFill>
                <a:latin typeface="Calibri"/>
                <a:cs typeface="Calibri"/>
              </a:rPr>
              <a:t>г</a:t>
            </a:r>
            <a:r>
              <a:rPr sz="2400" b="1" dirty="0">
                <a:solidFill>
                  <a:srgbClr val="006FC0"/>
                </a:solidFill>
                <a:latin typeface="Calibri"/>
                <a:cs typeface="Calibri"/>
              </a:rPr>
              <a:t>орс</a:t>
            </a:r>
            <a:r>
              <a:rPr sz="2400" b="1" spc="-35" dirty="0">
                <a:solidFill>
                  <a:srgbClr val="006FC0"/>
                </a:solidFill>
                <a:latin typeface="Calibri"/>
                <a:cs typeface="Calibri"/>
              </a:rPr>
              <a:t>к</a:t>
            </a:r>
            <a:r>
              <a:rPr sz="2400" b="1" dirty="0">
                <a:solidFill>
                  <a:srgbClr val="006FC0"/>
                </a:solidFill>
                <a:latin typeface="Calibri"/>
                <a:cs typeface="Calibri"/>
              </a:rPr>
              <a:t>о</a:t>
            </a:r>
            <a:r>
              <a:rPr sz="2400" b="1" spc="-20" dirty="0">
                <a:solidFill>
                  <a:srgbClr val="006FC0"/>
                </a:solidFill>
                <a:latin typeface="Calibri"/>
                <a:cs typeface="Calibri"/>
              </a:rPr>
              <a:t>г</a:t>
            </a:r>
            <a:r>
              <a:rPr sz="2400" b="1" dirty="0">
                <a:solidFill>
                  <a:srgbClr val="006FC0"/>
                </a:solidFill>
                <a:latin typeface="Calibri"/>
                <a:cs typeface="Calibri"/>
              </a:rPr>
              <a:t>о</a:t>
            </a:r>
            <a:r>
              <a:rPr sz="2400" b="1" spc="-20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6FC0"/>
                </a:solidFill>
                <a:latin typeface="Calibri"/>
                <a:cs typeface="Calibri"/>
              </a:rPr>
              <a:t>с</a:t>
            </a:r>
            <a:r>
              <a:rPr sz="2400" b="1" spc="-30" dirty="0">
                <a:solidFill>
                  <a:srgbClr val="006FC0"/>
                </a:solidFill>
                <a:latin typeface="Calibri"/>
                <a:cs typeface="Calibri"/>
              </a:rPr>
              <a:t>е</a:t>
            </a:r>
            <a:r>
              <a:rPr sz="2400" b="1" dirty="0">
                <a:solidFill>
                  <a:srgbClr val="006FC0"/>
                </a:solidFill>
                <a:latin typeface="Calibri"/>
                <a:cs typeface="Calibri"/>
              </a:rPr>
              <a:t>льс</a:t>
            </a:r>
            <a:r>
              <a:rPr sz="2400" b="1" spc="-35" dirty="0">
                <a:solidFill>
                  <a:srgbClr val="006FC0"/>
                </a:solidFill>
                <a:latin typeface="Calibri"/>
                <a:cs typeface="Calibri"/>
              </a:rPr>
              <a:t>к</a:t>
            </a:r>
            <a:r>
              <a:rPr sz="2400" b="1" dirty="0">
                <a:solidFill>
                  <a:srgbClr val="006FC0"/>
                </a:solidFill>
                <a:latin typeface="Calibri"/>
                <a:cs typeface="Calibri"/>
              </a:rPr>
              <a:t>о</a:t>
            </a:r>
            <a:r>
              <a:rPr sz="2400" b="1" spc="-20" dirty="0">
                <a:solidFill>
                  <a:srgbClr val="006FC0"/>
                </a:solidFill>
                <a:latin typeface="Calibri"/>
                <a:cs typeface="Calibri"/>
              </a:rPr>
              <a:t>г</a:t>
            </a:r>
            <a:r>
              <a:rPr sz="2400" b="1" dirty="0">
                <a:solidFill>
                  <a:srgbClr val="006FC0"/>
                </a:solidFill>
                <a:latin typeface="Calibri"/>
                <a:cs typeface="Calibri"/>
              </a:rPr>
              <a:t>о</a:t>
            </a:r>
            <a:r>
              <a:rPr sz="2400" b="1" spc="-3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6FC0"/>
                </a:solidFill>
                <a:latin typeface="Calibri"/>
                <a:cs typeface="Calibri"/>
              </a:rPr>
              <a:t>пос</a:t>
            </a:r>
            <a:r>
              <a:rPr sz="2400" b="1" spc="-30" dirty="0">
                <a:solidFill>
                  <a:srgbClr val="006FC0"/>
                </a:solidFill>
                <a:latin typeface="Calibri"/>
                <a:cs typeface="Calibri"/>
              </a:rPr>
              <a:t>е</a:t>
            </a:r>
            <a:r>
              <a:rPr sz="2400" b="1" dirty="0">
                <a:solidFill>
                  <a:srgbClr val="006FC0"/>
                </a:solidFill>
                <a:latin typeface="Calibri"/>
                <a:cs typeface="Calibri"/>
              </a:rPr>
              <a:t>ления</a:t>
            </a:r>
            <a:r>
              <a:rPr sz="2400" b="1" spc="-1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6FC0"/>
                </a:solidFill>
                <a:latin typeface="Calibri"/>
                <a:cs typeface="Calibri"/>
              </a:rPr>
              <a:t>и</a:t>
            </a:r>
            <a:r>
              <a:rPr sz="2400" b="1" spc="-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6FC0"/>
                </a:solidFill>
                <a:latin typeface="Calibri"/>
                <a:cs typeface="Calibri"/>
              </a:rPr>
              <a:t>непрогра</a:t>
            </a:r>
            <a:r>
              <a:rPr sz="2400" b="1" spc="5" dirty="0">
                <a:solidFill>
                  <a:srgbClr val="006FC0"/>
                </a:solidFill>
                <a:latin typeface="Calibri"/>
                <a:cs typeface="Calibri"/>
              </a:rPr>
              <a:t>м</a:t>
            </a:r>
            <a:r>
              <a:rPr sz="2400" b="1" dirty="0">
                <a:solidFill>
                  <a:srgbClr val="006FC0"/>
                </a:solidFill>
                <a:latin typeface="Calibri"/>
                <a:cs typeface="Calibri"/>
              </a:rPr>
              <a:t>мные рас</a:t>
            </a:r>
            <a:r>
              <a:rPr sz="2400" b="1" spc="-35" dirty="0">
                <a:solidFill>
                  <a:srgbClr val="006FC0"/>
                </a:solidFill>
                <a:latin typeface="Calibri"/>
                <a:cs typeface="Calibri"/>
              </a:rPr>
              <a:t>х</a:t>
            </a:r>
            <a:r>
              <a:rPr sz="2400" b="1" spc="-60" dirty="0">
                <a:solidFill>
                  <a:srgbClr val="006FC0"/>
                </a:solidFill>
                <a:latin typeface="Calibri"/>
                <a:cs typeface="Calibri"/>
              </a:rPr>
              <a:t>о</a:t>
            </a:r>
            <a:r>
              <a:rPr sz="2400" b="1" dirty="0">
                <a:solidFill>
                  <a:srgbClr val="006FC0"/>
                </a:solidFill>
                <a:latin typeface="Calibri"/>
                <a:cs typeface="Calibri"/>
              </a:rPr>
              <a:t>ды</a:t>
            </a:r>
            <a:endParaRPr sz="2400" dirty="0">
              <a:latin typeface="Calibri"/>
              <a:cs typeface="Calibri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714349" y="5143500"/>
            <a:ext cx="428625" cy="428625"/>
          </a:xfrm>
          <a:custGeom>
            <a:avLst/>
            <a:gdLst/>
            <a:ahLst/>
            <a:cxnLst/>
            <a:rect l="l" t="t" r="r" b="b"/>
            <a:pathLst>
              <a:path w="428625" h="428625">
                <a:moveTo>
                  <a:pt x="214312" y="0"/>
                </a:moveTo>
                <a:lnTo>
                  <a:pt x="162809" y="6232"/>
                </a:lnTo>
                <a:lnTo>
                  <a:pt x="115822" y="23934"/>
                </a:lnTo>
                <a:lnTo>
                  <a:pt x="74839" y="51615"/>
                </a:lnTo>
                <a:lnTo>
                  <a:pt x="41349" y="87782"/>
                </a:lnTo>
                <a:lnTo>
                  <a:pt x="16841" y="130944"/>
                </a:lnTo>
                <a:lnTo>
                  <a:pt x="2804" y="179611"/>
                </a:lnTo>
                <a:lnTo>
                  <a:pt x="0" y="214375"/>
                </a:lnTo>
                <a:lnTo>
                  <a:pt x="710" y="231952"/>
                </a:lnTo>
                <a:lnTo>
                  <a:pt x="10925" y="282109"/>
                </a:lnTo>
                <a:lnTo>
                  <a:pt x="32108" y="327249"/>
                </a:lnTo>
                <a:lnTo>
                  <a:pt x="62769" y="365887"/>
                </a:lnTo>
                <a:lnTo>
                  <a:pt x="101420" y="396534"/>
                </a:lnTo>
                <a:lnTo>
                  <a:pt x="146572" y="417706"/>
                </a:lnTo>
                <a:lnTo>
                  <a:pt x="196735" y="427915"/>
                </a:lnTo>
                <a:lnTo>
                  <a:pt x="214312" y="428625"/>
                </a:lnTo>
                <a:lnTo>
                  <a:pt x="231889" y="427915"/>
                </a:lnTo>
                <a:lnTo>
                  <a:pt x="282052" y="417706"/>
                </a:lnTo>
                <a:lnTo>
                  <a:pt x="327204" y="396534"/>
                </a:lnTo>
                <a:lnTo>
                  <a:pt x="365855" y="365887"/>
                </a:lnTo>
                <a:lnTo>
                  <a:pt x="396516" y="327249"/>
                </a:lnTo>
                <a:lnTo>
                  <a:pt x="417699" y="282109"/>
                </a:lnTo>
                <a:lnTo>
                  <a:pt x="427914" y="231952"/>
                </a:lnTo>
                <a:lnTo>
                  <a:pt x="428625" y="214375"/>
                </a:lnTo>
                <a:lnTo>
                  <a:pt x="427914" y="196798"/>
                </a:lnTo>
                <a:lnTo>
                  <a:pt x="417699" y="146629"/>
                </a:lnTo>
                <a:lnTo>
                  <a:pt x="396516" y="101466"/>
                </a:lnTo>
                <a:lnTo>
                  <a:pt x="365855" y="62801"/>
                </a:lnTo>
                <a:lnTo>
                  <a:pt x="327204" y="32126"/>
                </a:lnTo>
                <a:lnTo>
                  <a:pt x="282052" y="10932"/>
                </a:lnTo>
                <a:lnTo>
                  <a:pt x="231889" y="710"/>
                </a:lnTo>
                <a:lnTo>
                  <a:pt x="214312" y="0"/>
                </a:lnTo>
                <a:close/>
              </a:path>
            </a:pathLst>
          </a:custGeom>
          <a:solidFill>
            <a:srgbClr val="943735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714349" y="5143500"/>
            <a:ext cx="428625" cy="428625"/>
          </a:xfrm>
          <a:custGeom>
            <a:avLst/>
            <a:gdLst/>
            <a:ahLst/>
            <a:cxnLst/>
            <a:rect l="l" t="t" r="r" b="b"/>
            <a:pathLst>
              <a:path w="428625" h="428625">
                <a:moveTo>
                  <a:pt x="0" y="214375"/>
                </a:moveTo>
                <a:lnTo>
                  <a:pt x="6228" y="162869"/>
                </a:lnTo>
                <a:lnTo>
                  <a:pt x="23920" y="115872"/>
                </a:lnTo>
                <a:lnTo>
                  <a:pt x="51588" y="74875"/>
                </a:lnTo>
                <a:lnTo>
                  <a:pt x="87741" y="41371"/>
                </a:lnTo>
                <a:lnTo>
                  <a:pt x="130891" y="16851"/>
                </a:lnTo>
                <a:lnTo>
                  <a:pt x="179549" y="2806"/>
                </a:lnTo>
                <a:lnTo>
                  <a:pt x="214312" y="0"/>
                </a:lnTo>
                <a:lnTo>
                  <a:pt x="231889" y="710"/>
                </a:lnTo>
                <a:lnTo>
                  <a:pt x="249075" y="2806"/>
                </a:lnTo>
                <a:lnTo>
                  <a:pt x="297733" y="16851"/>
                </a:lnTo>
                <a:lnTo>
                  <a:pt x="340883" y="41371"/>
                </a:lnTo>
                <a:lnTo>
                  <a:pt x="377036" y="74875"/>
                </a:lnTo>
                <a:lnTo>
                  <a:pt x="404704" y="115872"/>
                </a:lnTo>
                <a:lnTo>
                  <a:pt x="422396" y="162869"/>
                </a:lnTo>
                <a:lnTo>
                  <a:pt x="428625" y="214375"/>
                </a:lnTo>
                <a:lnTo>
                  <a:pt x="427914" y="231952"/>
                </a:lnTo>
                <a:lnTo>
                  <a:pt x="425820" y="249137"/>
                </a:lnTo>
                <a:lnTo>
                  <a:pt x="411783" y="297787"/>
                </a:lnTo>
                <a:lnTo>
                  <a:pt x="387275" y="340924"/>
                </a:lnTo>
                <a:lnTo>
                  <a:pt x="353785" y="377063"/>
                </a:lnTo>
                <a:lnTo>
                  <a:pt x="312802" y="404718"/>
                </a:lnTo>
                <a:lnTo>
                  <a:pt x="265815" y="422400"/>
                </a:lnTo>
                <a:lnTo>
                  <a:pt x="214312" y="428625"/>
                </a:lnTo>
                <a:lnTo>
                  <a:pt x="196735" y="427915"/>
                </a:lnTo>
                <a:lnTo>
                  <a:pt x="179549" y="425821"/>
                </a:lnTo>
                <a:lnTo>
                  <a:pt x="130891" y="411793"/>
                </a:lnTo>
                <a:lnTo>
                  <a:pt x="87741" y="387298"/>
                </a:lnTo>
                <a:lnTo>
                  <a:pt x="51588" y="353822"/>
                </a:lnTo>
                <a:lnTo>
                  <a:pt x="23920" y="312852"/>
                </a:lnTo>
                <a:lnTo>
                  <a:pt x="6228" y="265874"/>
                </a:lnTo>
                <a:lnTo>
                  <a:pt x="0" y="21437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714349" y="6000762"/>
            <a:ext cx="428625" cy="428625"/>
          </a:xfrm>
          <a:custGeom>
            <a:avLst/>
            <a:gdLst/>
            <a:ahLst/>
            <a:cxnLst/>
            <a:rect l="l" t="t" r="r" b="b"/>
            <a:pathLst>
              <a:path w="428625" h="428625">
                <a:moveTo>
                  <a:pt x="214312" y="0"/>
                </a:moveTo>
                <a:lnTo>
                  <a:pt x="162809" y="6229"/>
                </a:lnTo>
                <a:lnTo>
                  <a:pt x="115822" y="23923"/>
                </a:lnTo>
                <a:lnTo>
                  <a:pt x="74839" y="51592"/>
                </a:lnTo>
                <a:lnTo>
                  <a:pt x="41349" y="87746"/>
                </a:lnTo>
                <a:lnTo>
                  <a:pt x="16841" y="130896"/>
                </a:lnTo>
                <a:lnTo>
                  <a:pt x="2804" y="179552"/>
                </a:lnTo>
                <a:lnTo>
                  <a:pt x="0" y="214312"/>
                </a:lnTo>
                <a:lnTo>
                  <a:pt x="710" y="231900"/>
                </a:lnTo>
                <a:lnTo>
                  <a:pt x="10925" y="282060"/>
                </a:lnTo>
                <a:lnTo>
                  <a:pt x="32108" y="327211"/>
                </a:lnTo>
                <a:lnTo>
                  <a:pt x="62769" y="365863"/>
                </a:lnTo>
                <a:lnTo>
                  <a:pt x="101420" y="396526"/>
                </a:lnTo>
                <a:lnTo>
                  <a:pt x="146572" y="417710"/>
                </a:lnTo>
                <a:lnTo>
                  <a:pt x="196735" y="427927"/>
                </a:lnTo>
                <a:lnTo>
                  <a:pt x="214312" y="428637"/>
                </a:lnTo>
                <a:lnTo>
                  <a:pt x="231889" y="427927"/>
                </a:lnTo>
                <a:lnTo>
                  <a:pt x="282052" y="417710"/>
                </a:lnTo>
                <a:lnTo>
                  <a:pt x="327204" y="396526"/>
                </a:lnTo>
                <a:lnTo>
                  <a:pt x="365855" y="365863"/>
                </a:lnTo>
                <a:lnTo>
                  <a:pt x="396516" y="327211"/>
                </a:lnTo>
                <a:lnTo>
                  <a:pt x="417699" y="282060"/>
                </a:lnTo>
                <a:lnTo>
                  <a:pt x="427914" y="231900"/>
                </a:lnTo>
                <a:lnTo>
                  <a:pt x="428625" y="214312"/>
                </a:lnTo>
                <a:lnTo>
                  <a:pt x="427914" y="196736"/>
                </a:lnTo>
                <a:lnTo>
                  <a:pt x="417699" y="146577"/>
                </a:lnTo>
                <a:lnTo>
                  <a:pt x="396516" y="101426"/>
                </a:lnTo>
                <a:lnTo>
                  <a:pt x="365855" y="62774"/>
                </a:lnTo>
                <a:lnTo>
                  <a:pt x="327204" y="32111"/>
                </a:lnTo>
                <a:lnTo>
                  <a:pt x="282052" y="10926"/>
                </a:lnTo>
                <a:lnTo>
                  <a:pt x="231889" y="710"/>
                </a:lnTo>
                <a:lnTo>
                  <a:pt x="214312" y="0"/>
                </a:lnTo>
                <a:close/>
              </a:path>
            </a:pathLst>
          </a:custGeom>
          <a:solidFill>
            <a:srgbClr val="00AF50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714349" y="6000762"/>
            <a:ext cx="428625" cy="428625"/>
          </a:xfrm>
          <a:custGeom>
            <a:avLst/>
            <a:gdLst/>
            <a:ahLst/>
            <a:cxnLst/>
            <a:rect l="l" t="t" r="r" b="b"/>
            <a:pathLst>
              <a:path w="428625" h="428625">
                <a:moveTo>
                  <a:pt x="0" y="214312"/>
                </a:moveTo>
                <a:lnTo>
                  <a:pt x="6228" y="162814"/>
                </a:lnTo>
                <a:lnTo>
                  <a:pt x="23920" y="115828"/>
                </a:lnTo>
                <a:lnTo>
                  <a:pt x="51588" y="74844"/>
                </a:lnTo>
                <a:lnTo>
                  <a:pt x="87741" y="41352"/>
                </a:lnTo>
                <a:lnTo>
                  <a:pt x="130891" y="16843"/>
                </a:lnTo>
                <a:lnTo>
                  <a:pt x="179549" y="2805"/>
                </a:lnTo>
                <a:lnTo>
                  <a:pt x="214312" y="0"/>
                </a:lnTo>
                <a:lnTo>
                  <a:pt x="231889" y="710"/>
                </a:lnTo>
                <a:lnTo>
                  <a:pt x="249075" y="2805"/>
                </a:lnTo>
                <a:lnTo>
                  <a:pt x="297733" y="16843"/>
                </a:lnTo>
                <a:lnTo>
                  <a:pt x="340883" y="41352"/>
                </a:lnTo>
                <a:lnTo>
                  <a:pt x="377036" y="74844"/>
                </a:lnTo>
                <a:lnTo>
                  <a:pt x="404704" y="115828"/>
                </a:lnTo>
                <a:lnTo>
                  <a:pt x="422396" y="162814"/>
                </a:lnTo>
                <a:lnTo>
                  <a:pt x="428625" y="214312"/>
                </a:lnTo>
                <a:lnTo>
                  <a:pt x="427914" y="231900"/>
                </a:lnTo>
                <a:lnTo>
                  <a:pt x="425820" y="249085"/>
                </a:lnTo>
                <a:lnTo>
                  <a:pt x="411783" y="297740"/>
                </a:lnTo>
                <a:lnTo>
                  <a:pt x="387275" y="340890"/>
                </a:lnTo>
                <a:lnTo>
                  <a:pt x="353785" y="377045"/>
                </a:lnTo>
                <a:lnTo>
                  <a:pt x="312802" y="404714"/>
                </a:lnTo>
                <a:lnTo>
                  <a:pt x="265815" y="422408"/>
                </a:lnTo>
                <a:lnTo>
                  <a:pt x="214312" y="428637"/>
                </a:lnTo>
                <a:lnTo>
                  <a:pt x="196735" y="427927"/>
                </a:lnTo>
                <a:lnTo>
                  <a:pt x="179549" y="425832"/>
                </a:lnTo>
                <a:lnTo>
                  <a:pt x="130891" y="411794"/>
                </a:lnTo>
                <a:lnTo>
                  <a:pt x="87741" y="387284"/>
                </a:lnTo>
                <a:lnTo>
                  <a:pt x="51588" y="353793"/>
                </a:lnTo>
                <a:lnTo>
                  <a:pt x="23920" y="312809"/>
                </a:lnTo>
                <a:lnTo>
                  <a:pt x="6228" y="265823"/>
                </a:lnTo>
                <a:lnTo>
                  <a:pt x="0" y="21432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559052" y="5148071"/>
            <a:ext cx="289559" cy="2819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609344" y="5129784"/>
            <a:ext cx="6935724" cy="30022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3236976" y="5343144"/>
            <a:ext cx="1357884" cy="30022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395215" y="5343144"/>
            <a:ext cx="1912619" cy="30022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621536" y="5987796"/>
            <a:ext cx="306324" cy="30022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680972" y="5987796"/>
            <a:ext cx="1552956" cy="30022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3026664" y="5987796"/>
            <a:ext cx="2409443" cy="30022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1650619" y="5184521"/>
            <a:ext cx="6463665" cy="1083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9895" marR="6350" indent="-1687830">
              <a:lnSpc>
                <a:spcPct val="100000"/>
              </a:lnSpc>
            </a:pPr>
            <a:r>
              <a:rPr sz="1400" dirty="0">
                <a:latin typeface="Times New Roman"/>
                <a:cs typeface="Times New Roman"/>
              </a:rPr>
              <a:t>-</a:t>
            </a:r>
            <a:r>
              <a:rPr sz="1400" b="1" dirty="0">
                <a:latin typeface="Times New Roman"/>
                <a:cs typeface="Times New Roman"/>
              </a:rPr>
              <a:t>ра</a:t>
            </a:r>
            <a:r>
              <a:rPr sz="1400" b="1" spc="-25" dirty="0">
                <a:latin typeface="Times New Roman"/>
                <a:cs typeface="Times New Roman"/>
              </a:rPr>
              <a:t>с</a:t>
            </a:r>
            <a:r>
              <a:rPr sz="1400" b="1" spc="-45" dirty="0">
                <a:latin typeface="Times New Roman"/>
                <a:cs typeface="Times New Roman"/>
              </a:rPr>
              <a:t>х</a:t>
            </a:r>
            <a:r>
              <a:rPr sz="1400" b="1" spc="-30" dirty="0">
                <a:latin typeface="Times New Roman"/>
                <a:cs typeface="Times New Roman"/>
              </a:rPr>
              <a:t>о</a:t>
            </a:r>
            <a:r>
              <a:rPr sz="1400" b="1" dirty="0">
                <a:latin typeface="Times New Roman"/>
                <a:cs typeface="Times New Roman"/>
              </a:rPr>
              <a:t>ды</a:t>
            </a:r>
            <a:r>
              <a:rPr sz="1400" b="1" spc="-60" dirty="0">
                <a:latin typeface="Times New Roman"/>
                <a:cs typeface="Times New Roman"/>
              </a:rPr>
              <a:t> </a:t>
            </a:r>
            <a:r>
              <a:rPr sz="1400" b="1" dirty="0">
                <a:latin typeface="Times New Roman"/>
                <a:cs typeface="Times New Roman"/>
              </a:rPr>
              <a:t>м</a:t>
            </a:r>
            <a:r>
              <a:rPr sz="1400" b="1" spc="15" dirty="0">
                <a:latin typeface="Times New Roman"/>
                <a:cs typeface="Times New Roman"/>
              </a:rPr>
              <a:t>е</a:t>
            </a:r>
            <a:r>
              <a:rPr sz="1400" b="1" dirty="0">
                <a:latin typeface="Times New Roman"/>
                <a:cs typeface="Times New Roman"/>
              </a:rPr>
              <a:t>с</a:t>
            </a:r>
            <a:r>
              <a:rPr sz="1400" b="1" spc="5" dirty="0">
                <a:latin typeface="Times New Roman"/>
                <a:cs typeface="Times New Roman"/>
              </a:rPr>
              <a:t>т</a:t>
            </a:r>
            <a:r>
              <a:rPr sz="1400" b="1" spc="-5" dirty="0">
                <a:latin typeface="Times New Roman"/>
                <a:cs typeface="Times New Roman"/>
              </a:rPr>
              <a:t>н</a:t>
            </a:r>
            <a:r>
              <a:rPr sz="1400" b="1" dirty="0">
                <a:latin typeface="Times New Roman"/>
                <a:cs typeface="Times New Roman"/>
              </a:rPr>
              <a:t>о</a:t>
            </a:r>
            <a:r>
              <a:rPr sz="1400" b="1" spc="-40" dirty="0">
                <a:latin typeface="Times New Roman"/>
                <a:cs typeface="Times New Roman"/>
              </a:rPr>
              <a:t>г</a:t>
            </a:r>
            <a:r>
              <a:rPr sz="1400" b="1" dirty="0">
                <a:latin typeface="Times New Roman"/>
                <a:cs typeface="Times New Roman"/>
              </a:rPr>
              <a:t>о</a:t>
            </a:r>
            <a:r>
              <a:rPr sz="1400" b="1" spc="-15" dirty="0">
                <a:latin typeface="Times New Roman"/>
                <a:cs typeface="Times New Roman"/>
              </a:rPr>
              <a:t> </a:t>
            </a:r>
            <a:r>
              <a:rPr sz="1400" b="1" dirty="0">
                <a:latin typeface="Times New Roman"/>
                <a:cs typeface="Times New Roman"/>
              </a:rPr>
              <a:t>б</a:t>
            </a:r>
            <a:r>
              <a:rPr sz="1400" b="1" spc="-90" dirty="0">
                <a:latin typeface="Times New Roman"/>
                <a:cs typeface="Times New Roman"/>
              </a:rPr>
              <a:t>ю</a:t>
            </a:r>
            <a:r>
              <a:rPr sz="1400" b="1" dirty="0">
                <a:latin typeface="Times New Roman"/>
                <a:cs typeface="Times New Roman"/>
              </a:rPr>
              <a:t>д</a:t>
            </a:r>
            <a:r>
              <a:rPr sz="1400" b="1" spc="-40" dirty="0">
                <a:latin typeface="Times New Roman"/>
                <a:cs typeface="Times New Roman"/>
              </a:rPr>
              <a:t>ж</a:t>
            </a:r>
            <a:r>
              <a:rPr sz="1400" b="1" dirty="0">
                <a:latin typeface="Times New Roman"/>
                <a:cs typeface="Times New Roman"/>
              </a:rPr>
              <a:t>е</a:t>
            </a:r>
            <a:r>
              <a:rPr sz="1400" b="1" spc="15" dirty="0">
                <a:latin typeface="Times New Roman"/>
                <a:cs typeface="Times New Roman"/>
              </a:rPr>
              <a:t>т</a:t>
            </a:r>
            <a:r>
              <a:rPr sz="1400" b="1" dirty="0">
                <a:latin typeface="Times New Roman"/>
                <a:cs typeface="Times New Roman"/>
              </a:rPr>
              <a:t>а,</a:t>
            </a:r>
            <a:r>
              <a:rPr sz="1400" b="1" spc="5" dirty="0">
                <a:latin typeface="Times New Roman"/>
                <a:cs typeface="Times New Roman"/>
              </a:rPr>
              <a:t> </a:t>
            </a:r>
            <a:r>
              <a:rPr sz="1400" b="1" spc="-15" dirty="0">
                <a:latin typeface="Times New Roman"/>
                <a:cs typeface="Times New Roman"/>
              </a:rPr>
              <a:t>ф</a:t>
            </a:r>
            <a:r>
              <a:rPr sz="1400" b="1" dirty="0">
                <a:latin typeface="Times New Roman"/>
                <a:cs typeface="Times New Roman"/>
              </a:rPr>
              <a:t>о</a:t>
            </a:r>
            <a:r>
              <a:rPr sz="1400" b="1" spc="-30" dirty="0">
                <a:latin typeface="Times New Roman"/>
                <a:cs typeface="Times New Roman"/>
              </a:rPr>
              <a:t>р</a:t>
            </a:r>
            <a:r>
              <a:rPr sz="1400" b="1" dirty="0">
                <a:latin typeface="Times New Roman"/>
                <a:cs typeface="Times New Roman"/>
              </a:rPr>
              <a:t>ми</a:t>
            </a:r>
            <a:r>
              <a:rPr sz="1400" b="1" spc="-30" dirty="0">
                <a:latin typeface="Times New Roman"/>
                <a:cs typeface="Times New Roman"/>
              </a:rPr>
              <a:t>р</a:t>
            </a:r>
            <a:r>
              <a:rPr sz="1400" b="1" spc="-45" dirty="0">
                <a:latin typeface="Times New Roman"/>
                <a:cs typeface="Times New Roman"/>
              </a:rPr>
              <a:t>у</a:t>
            </a:r>
            <a:r>
              <a:rPr sz="1400" b="1" dirty="0">
                <a:latin typeface="Times New Roman"/>
                <a:cs typeface="Times New Roman"/>
              </a:rPr>
              <a:t>ем</a:t>
            </a:r>
            <a:r>
              <a:rPr sz="1400" b="1" spc="-5" dirty="0">
                <a:latin typeface="Times New Roman"/>
                <a:cs typeface="Times New Roman"/>
              </a:rPr>
              <a:t>ы</a:t>
            </a:r>
            <a:r>
              <a:rPr sz="1400" b="1" dirty="0">
                <a:latin typeface="Times New Roman"/>
                <a:cs typeface="Times New Roman"/>
              </a:rPr>
              <a:t>е</a:t>
            </a:r>
            <a:r>
              <a:rPr sz="1400" b="1" spc="-30" dirty="0">
                <a:latin typeface="Times New Roman"/>
                <a:cs typeface="Times New Roman"/>
              </a:rPr>
              <a:t> </a:t>
            </a:r>
            <a:r>
              <a:rPr sz="1400" b="1" dirty="0">
                <a:latin typeface="Times New Roman"/>
                <a:cs typeface="Times New Roman"/>
              </a:rPr>
              <a:t>в</a:t>
            </a:r>
            <a:r>
              <a:rPr sz="1400" b="1" spc="-5" dirty="0">
                <a:latin typeface="Times New Roman"/>
                <a:cs typeface="Times New Roman"/>
              </a:rPr>
              <a:t> </a:t>
            </a:r>
            <a:r>
              <a:rPr sz="1400" b="1" dirty="0">
                <a:latin typeface="Times New Roman"/>
                <a:cs typeface="Times New Roman"/>
              </a:rPr>
              <a:t>рам</a:t>
            </a:r>
            <a:r>
              <a:rPr sz="1400" b="1" spc="-30" dirty="0">
                <a:latin typeface="Times New Roman"/>
                <a:cs typeface="Times New Roman"/>
              </a:rPr>
              <a:t>к</a:t>
            </a:r>
            <a:r>
              <a:rPr sz="1400" b="1" dirty="0">
                <a:latin typeface="Times New Roman"/>
                <a:cs typeface="Times New Roman"/>
              </a:rPr>
              <a:t>ах</a:t>
            </a:r>
            <a:r>
              <a:rPr sz="1400" b="1" spc="-25" dirty="0">
                <a:latin typeface="Times New Roman"/>
                <a:cs typeface="Times New Roman"/>
              </a:rPr>
              <a:t> </a:t>
            </a:r>
            <a:r>
              <a:rPr sz="1400" b="1" dirty="0">
                <a:latin typeface="Times New Roman"/>
                <a:cs typeface="Times New Roman"/>
              </a:rPr>
              <a:t>м</a:t>
            </a:r>
            <a:r>
              <a:rPr sz="1400" b="1" spc="5" dirty="0">
                <a:latin typeface="Times New Roman"/>
                <a:cs typeface="Times New Roman"/>
              </a:rPr>
              <a:t>у</a:t>
            </a:r>
            <a:r>
              <a:rPr sz="1400" b="1" spc="-5" dirty="0">
                <a:latin typeface="Times New Roman"/>
                <a:cs typeface="Times New Roman"/>
              </a:rPr>
              <a:t>ницип</a:t>
            </a:r>
            <a:r>
              <a:rPr sz="1400" b="1" spc="15" dirty="0">
                <a:latin typeface="Times New Roman"/>
                <a:cs typeface="Times New Roman"/>
              </a:rPr>
              <a:t>а</a:t>
            </a:r>
            <a:r>
              <a:rPr sz="1400" b="1" dirty="0">
                <a:latin typeface="Times New Roman"/>
                <a:cs typeface="Times New Roman"/>
              </a:rPr>
              <a:t>льн</a:t>
            </a:r>
            <a:r>
              <a:rPr sz="1400" b="1" spc="-10" dirty="0">
                <a:latin typeface="Times New Roman"/>
                <a:cs typeface="Times New Roman"/>
              </a:rPr>
              <a:t>ы</a:t>
            </a:r>
            <a:r>
              <a:rPr sz="1400" b="1" dirty="0">
                <a:latin typeface="Times New Roman"/>
                <a:cs typeface="Times New Roman"/>
              </a:rPr>
              <a:t>х</a:t>
            </a:r>
            <a:r>
              <a:rPr sz="1400" b="1" spc="5" dirty="0">
                <a:latin typeface="Times New Roman"/>
                <a:cs typeface="Times New Roman"/>
              </a:rPr>
              <a:t> </a:t>
            </a:r>
            <a:r>
              <a:rPr sz="1400" b="1" spc="-10" dirty="0">
                <a:latin typeface="Times New Roman"/>
                <a:cs typeface="Times New Roman"/>
              </a:rPr>
              <a:t>п</a:t>
            </a:r>
            <a:r>
              <a:rPr sz="1400" b="1" dirty="0">
                <a:latin typeface="Times New Roman"/>
                <a:cs typeface="Times New Roman"/>
              </a:rPr>
              <a:t>рогра</a:t>
            </a:r>
            <a:r>
              <a:rPr sz="1400" b="1" spc="5" dirty="0">
                <a:latin typeface="Times New Roman"/>
                <a:cs typeface="Times New Roman"/>
              </a:rPr>
              <a:t>м</a:t>
            </a:r>
            <a:r>
              <a:rPr sz="1400" b="1" dirty="0">
                <a:latin typeface="Times New Roman"/>
                <a:cs typeface="Times New Roman"/>
              </a:rPr>
              <a:t>м </a:t>
            </a:r>
            <a:r>
              <a:rPr sz="1400" b="1" spc="-10" dirty="0">
                <a:latin typeface="Times New Roman"/>
                <a:cs typeface="Times New Roman"/>
              </a:rPr>
              <a:t>С</a:t>
            </a:r>
            <a:r>
              <a:rPr sz="1400" b="1" spc="-5" dirty="0">
                <a:latin typeface="Times New Roman"/>
                <a:cs typeface="Times New Roman"/>
              </a:rPr>
              <a:t>ин</a:t>
            </a:r>
            <a:r>
              <a:rPr sz="1400" b="1" dirty="0">
                <a:latin typeface="Times New Roman"/>
                <a:cs typeface="Times New Roman"/>
              </a:rPr>
              <a:t>е</a:t>
            </a:r>
            <a:r>
              <a:rPr sz="1400" b="1" spc="-40" dirty="0">
                <a:latin typeface="Times New Roman"/>
                <a:cs typeface="Times New Roman"/>
              </a:rPr>
              <a:t>г</a:t>
            </a:r>
            <a:r>
              <a:rPr sz="1400" b="1" dirty="0">
                <a:latin typeface="Times New Roman"/>
                <a:cs typeface="Times New Roman"/>
              </a:rPr>
              <a:t>орс</a:t>
            </a:r>
            <a:r>
              <a:rPr sz="1400" b="1" spc="-30" dirty="0">
                <a:latin typeface="Times New Roman"/>
                <a:cs typeface="Times New Roman"/>
              </a:rPr>
              <a:t>к</a:t>
            </a:r>
            <a:r>
              <a:rPr sz="1400" b="1" dirty="0">
                <a:latin typeface="Times New Roman"/>
                <a:cs typeface="Times New Roman"/>
              </a:rPr>
              <a:t>о</a:t>
            </a:r>
            <a:r>
              <a:rPr sz="1400" b="1" spc="-40" dirty="0">
                <a:latin typeface="Times New Roman"/>
                <a:cs typeface="Times New Roman"/>
              </a:rPr>
              <a:t>г</a:t>
            </a:r>
            <a:r>
              <a:rPr sz="1400" b="1" dirty="0">
                <a:latin typeface="Times New Roman"/>
                <a:cs typeface="Times New Roman"/>
              </a:rPr>
              <a:t>о</a:t>
            </a:r>
            <a:r>
              <a:rPr sz="1400" b="1" spc="30" dirty="0">
                <a:latin typeface="Times New Roman"/>
                <a:cs typeface="Times New Roman"/>
              </a:rPr>
              <a:t> </a:t>
            </a:r>
            <a:r>
              <a:rPr sz="1400" b="1" spc="10" dirty="0">
                <a:latin typeface="Times New Roman"/>
                <a:cs typeface="Times New Roman"/>
              </a:rPr>
              <a:t>с</a:t>
            </a:r>
            <a:r>
              <a:rPr sz="1400" b="1" dirty="0">
                <a:latin typeface="Times New Roman"/>
                <a:cs typeface="Times New Roman"/>
              </a:rPr>
              <a:t>ельс</a:t>
            </a:r>
            <a:r>
              <a:rPr sz="1400" b="1" spc="-30" dirty="0">
                <a:latin typeface="Times New Roman"/>
                <a:cs typeface="Times New Roman"/>
              </a:rPr>
              <a:t>к</a:t>
            </a:r>
            <a:r>
              <a:rPr sz="1400" b="1" dirty="0">
                <a:latin typeface="Times New Roman"/>
                <a:cs typeface="Times New Roman"/>
              </a:rPr>
              <a:t>о</a:t>
            </a:r>
            <a:r>
              <a:rPr sz="1400" b="1" spc="-40" dirty="0">
                <a:latin typeface="Times New Roman"/>
                <a:cs typeface="Times New Roman"/>
              </a:rPr>
              <a:t>г</a:t>
            </a:r>
            <a:r>
              <a:rPr sz="1400" b="1" dirty="0">
                <a:latin typeface="Times New Roman"/>
                <a:cs typeface="Times New Roman"/>
              </a:rPr>
              <a:t>о</a:t>
            </a:r>
            <a:r>
              <a:rPr sz="1400" b="1" spc="5" dirty="0">
                <a:latin typeface="Times New Roman"/>
                <a:cs typeface="Times New Roman"/>
              </a:rPr>
              <a:t> </a:t>
            </a:r>
            <a:r>
              <a:rPr sz="1400" b="1" spc="-10" dirty="0">
                <a:latin typeface="Times New Roman"/>
                <a:cs typeface="Times New Roman"/>
              </a:rPr>
              <a:t>п</a:t>
            </a:r>
            <a:r>
              <a:rPr sz="1400" b="1" dirty="0">
                <a:latin typeface="Times New Roman"/>
                <a:cs typeface="Times New Roman"/>
              </a:rPr>
              <a:t>о</a:t>
            </a:r>
            <a:r>
              <a:rPr sz="1400" b="1" spc="10" dirty="0">
                <a:latin typeface="Times New Roman"/>
                <a:cs typeface="Times New Roman"/>
              </a:rPr>
              <a:t>с</a:t>
            </a:r>
            <a:r>
              <a:rPr sz="1400" b="1" dirty="0">
                <a:latin typeface="Times New Roman"/>
                <a:cs typeface="Times New Roman"/>
              </a:rPr>
              <a:t>елен</a:t>
            </a:r>
            <a:r>
              <a:rPr sz="1400" b="1" spc="-10" dirty="0">
                <a:latin typeface="Times New Roman"/>
                <a:cs typeface="Times New Roman"/>
              </a:rPr>
              <a:t>и</a:t>
            </a:r>
            <a:r>
              <a:rPr sz="1400" b="1" dirty="0">
                <a:latin typeface="Times New Roman"/>
                <a:cs typeface="Times New Roman"/>
              </a:rPr>
              <a:t>я</a:t>
            </a:r>
            <a:endParaRPr sz="1400">
              <a:latin typeface="Times New Roman"/>
              <a:cs typeface="Times New Roman"/>
            </a:endParaRPr>
          </a:p>
          <a:p>
            <a:pPr>
              <a:lnSpc>
                <a:spcPts val="1400"/>
              </a:lnSpc>
            </a:pPr>
            <a:endParaRPr sz="1400"/>
          </a:p>
          <a:p>
            <a:pPr>
              <a:lnSpc>
                <a:spcPts val="1900"/>
              </a:lnSpc>
              <a:spcBef>
                <a:spcPts val="90"/>
              </a:spcBef>
            </a:pPr>
            <a:endParaRPr sz="1900"/>
          </a:p>
          <a:p>
            <a:pPr marL="83820">
              <a:lnSpc>
                <a:spcPct val="100000"/>
              </a:lnSpc>
            </a:pPr>
            <a:r>
              <a:rPr sz="1400" b="1" spc="-5" dirty="0">
                <a:latin typeface="Times New Roman"/>
                <a:cs typeface="Times New Roman"/>
              </a:rPr>
              <a:t>-</a:t>
            </a:r>
            <a:r>
              <a:rPr sz="1400" b="1" spc="-10" dirty="0">
                <a:latin typeface="Times New Roman"/>
                <a:cs typeface="Times New Roman"/>
              </a:rPr>
              <a:t>н</a:t>
            </a:r>
            <a:r>
              <a:rPr sz="1400" b="1" dirty="0">
                <a:latin typeface="Times New Roman"/>
                <a:cs typeface="Times New Roman"/>
              </a:rPr>
              <a:t>е</a:t>
            </a:r>
            <a:r>
              <a:rPr sz="1400" b="1" spc="-10" dirty="0">
                <a:latin typeface="Times New Roman"/>
                <a:cs typeface="Times New Roman"/>
              </a:rPr>
              <a:t>п</a:t>
            </a:r>
            <a:r>
              <a:rPr sz="1400" b="1" dirty="0">
                <a:latin typeface="Times New Roman"/>
                <a:cs typeface="Times New Roman"/>
              </a:rPr>
              <a:t>рограммн</a:t>
            </a:r>
            <a:r>
              <a:rPr sz="1400" b="1" spc="-10" dirty="0">
                <a:latin typeface="Times New Roman"/>
                <a:cs typeface="Times New Roman"/>
              </a:rPr>
              <a:t>ы</a:t>
            </a:r>
            <a:r>
              <a:rPr sz="1400" b="1" dirty="0">
                <a:latin typeface="Times New Roman"/>
                <a:cs typeface="Times New Roman"/>
              </a:rPr>
              <a:t>е</a:t>
            </a:r>
            <a:r>
              <a:rPr sz="1400" b="1" spc="-40" dirty="0">
                <a:latin typeface="Times New Roman"/>
                <a:cs typeface="Times New Roman"/>
              </a:rPr>
              <a:t> </a:t>
            </a:r>
            <a:r>
              <a:rPr sz="1400" b="1" dirty="0">
                <a:latin typeface="Times New Roman"/>
                <a:cs typeface="Times New Roman"/>
              </a:rPr>
              <a:t>ра</a:t>
            </a:r>
            <a:r>
              <a:rPr sz="1400" b="1" spc="-25" dirty="0">
                <a:latin typeface="Times New Roman"/>
                <a:cs typeface="Times New Roman"/>
              </a:rPr>
              <a:t>с</a:t>
            </a:r>
            <a:r>
              <a:rPr sz="1400" b="1" spc="-45" dirty="0">
                <a:latin typeface="Times New Roman"/>
                <a:cs typeface="Times New Roman"/>
              </a:rPr>
              <a:t>х</a:t>
            </a:r>
            <a:r>
              <a:rPr sz="1400" b="1" spc="-35" dirty="0">
                <a:latin typeface="Times New Roman"/>
                <a:cs typeface="Times New Roman"/>
              </a:rPr>
              <a:t>о</a:t>
            </a:r>
            <a:r>
              <a:rPr sz="1400" b="1" dirty="0">
                <a:latin typeface="Times New Roman"/>
                <a:cs typeface="Times New Roman"/>
              </a:rPr>
              <a:t>ды</a:t>
            </a:r>
            <a:r>
              <a:rPr sz="1400" b="1" spc="-50" dirty="0">
                <a:latin typeface="Times New Roman"/>
                <a:cs typeface="Times New Roman"/>
              </a:rPr>
              <a:t> </a:t>
            </a:r>
            <a:r>
              <a:rPr sz="1400" b="1" dirty="0">
                <a:latin typeface="Times New Roman"/>
                <a:cs typeface="Times New Roman"/>
              </a:rPr>
              <a:t>м</a:t>
            </a:r>
            <a:r>
              <a:rPr sz="1400" b="1" spc="10" dirty="0">
                <a:latin typeface="Times New Roman"/>
                <a:cs typeface="Times New Roman"/>
              </a:rPr>
              <a:t>е</a:t>
            </a:r>
            <a:r>
              <a:rPr sz="1400" b="1" dirty="0">
                <a:latin typeface="Times New Roman"/>
                <a:cs typeface="Times New Roman"/>
              </a:rPr>
              <a:t>ст</a:t>
            </a:r>
            <a:r>
              <a:rPr sz="1400" b="1" spc="-10" dirty="0">
                <a:latin typeface="Times New Roman"/>
                <a:cs typeface="Times New Roman"/>
              </a:rPr>
              <a:t>н</a:t>
            </a:r>
            <a:r>
              <a:rPr sz="1400" b="1" dirty="0">
                <a:latin typeface="Times New Roman"/>
                <a:cs typeface="Times New Roman"/>
              </a:rPr>
              <a:t>о</a:t>
            </a:r>
            <a:r>
              <a:rPr sz="1400" b="1" spc="-40" dirty="0">
                <a:latin typeface="Times New Roman"/>
                <a:cs typeface="Times New Roman"/>
              </a:rPr>
              <a:t>г</a:t>
            </a:r>
            <a:r>
              <a:rPr sz="1400" b="1" dirty="0">
                <a:latin typeface="Times New Roman"/>
                <a:cs typeface="Times New Roman"/>
              </a:rPr>
              <a:t>о</a:t>
            </a:r>
            <a:r>
              <a:rPr sz="1400" b="1" spc="-15" dirty="0">
                <a:latin typeface="Times New Roman"/>
                <a:cs typeface="Times New Roman"/>
              </a:rPr>
              <a:t> </a:t>
            </a:r>
            <a:r>
              <a:rPr sz="1400" b="1" dirty="0">
                <a:latin typeface="Times New Roman"/>
                <a:cs typeface="Times New Roman"/>
              </a:rPr>
              <a:t>б</a:t>
            </a:r>
            <a:r>
              <a:rPr sz="1400" b="1" spc="-90" dirty="0">
                <a:latin typeface="Times New Roman"/>
                <a:cs typeface="Times New Roman"/>
              </a:rPr>
              <a:t>ю</a:t>
            </a:r>
            <a:r>
              <a:rPr sz="1400" b="1" dirty="0">
                <a:latin typeface="Times New Roman"/>
                <a:cs typeface="Times New Roman"/>
              </a:rPr>
              <a:t>д</a:t>
            </a:r>
            <a:r>
              <a:rPr sz="1400" b="1" spc="-40" dirty="0">
                <a:latin typeface="Times New Roman"/>
                <a:cs typeface="Times New Roman"/>
              </a:rPr>
              <a:t>ж</a:t>
            </a:r>
            <a:r>
              <a:rPr sz="1400" b="1" dirty="0">
                <a:latin typeface="Times New Roman"/>
                <a:cs typeface="Times New Roman"/>
              </a:rPr>
              <a:t>е</a:t>
            </a:r>
            <a:r>
              <a:rPr sz="1400" b="1" spc="15" dirty="0">
                <a:latin typeface="Times New Roman"/>
                <a:cs typeface="Times New Roman"/>
              </a:rPr>
              <a:t>т</a:t>
            </a:r>
            <a:r>
              <a:rPr sz="1400" b="1" dirty="0">
                <a:latin typeface="Times New Roman"/>
                <a:cs typeface="Times New Roman"/>
              </a:rPr>
              <a:t>а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66800" y="1524000"/>
            <a:ext cx="1143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2014 год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Овал 37"/>
          <p:cNvSpPr/>
          <p:nvPr/>
        </p:nvSpPr>
        <p:spPr bwMode="hidden">
          <a:xfrm rot="433598">
            <a:off x="1240301" y="1924629"/>
            <a:ext cx="1828800" cy="2345925"/>
          </a:xfrm>
          <a:prstGeom prst="ellipse">
            <a:avLst/>
          </a:prstGeom>
          <a:solidFill>
            <a:schemeClr val="accent6">
              <a:lumMod val="50000"/>
            </a:schemeClr>
          </a:solidFill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1219200" y="2819400"/>
            <a:ext cx="1905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31098,5 тыс.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рублей</a:t>
            </a:r>
            <a:endParaRPr lang="ru-RU" sz="1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Овал 39"/>
          <p:cNvSpPr/>
          <p:nvPr/>
        </p:nvSpPr>
        <p:spPr>
          <a:xfrm rot="1163655">
            <a:off x="2133600" y="3581400"/>
            <a:ext cx="1295400" cy="1143000"/>
          </a:xfrm>
          <a:prstGeom prst="ellipse">
            <a:avLst/>
          </a:prstGeom>
          <a:solidFill>
            <a:srgbClr val="00B050"/>
          </a:solidFill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TextBox 40"/>
          <p:cNvSpPr txBox="1"/>
          <p:nvPr/>
        </p:nvSpPr>
        <p:spPr>
          <a:xfrm rot="582548">
            <a:off x="2168988" y="3832859"/>
            <a:ext cx="121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5144,5 тыс.рублей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Овал 41"/>
          <p:cNvSpPr/>
          <p:nvPr/>
        </p:nvSpPr>
        <p:spPr>
          <a:xfrm rot="632685">
            <a:off x="4267200" y="1981200"/>
            <a:ext cx="1676400" cy="2286000"/>
          </a:xfrm>
          <a:prstGeom prst="ellipse">
            <a:avLst/>
          </a:prstGeom>
          <a:solidFill>
            <a:schemeClr val="accent6">
              <a:lumMod val="5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вал 42"/>
          <p:cNvSpPr/>
          <p:nvPr/>
        </p:nvSpPr>
        <p:spPr>
          <a:xfrm rot="467174">
            <a:off x="7009932" y="1860429"/>
            <a:ext cx="1752600" cy="2362200"/>
          </a:xfrm>
          <a:prstGeom prst="ellipse">
            <a:avLst/>
          </a:prstGeom>
          <a:solidFill>
            <a:schemeClr val="accent6">
              <a:lumMod val="5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 rot="1546633">
            <a:off x="5031347" y="3719208"/>
            <a:ext cx="1335527" cy="1075234"/>
          </a:xfrm>
          <a:prstGeom prst="ellipse">
            <a:avLst/>
          </a:prstGeom>
          <a:solidFill>
            <a:srgbClr val="00B050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вал 44"/>
          <p:cNvSpPr/>
          <p:nvPr/>
        </p:nvSpPr>
        <p:spPr>
          <a:xfrm rot="1827591">
            <a:off x="7637168" y="3723201"/>
            <a:ext cx="1328996" cy="1040977"/>
          </a:xfrm>
          <a:prstGeom prst="ellipse">
            <a:avLst/>
          </a:prstGeom>
          <a:solidFill>
            <a:srgbClr val="00B050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TextBox 45"/>
          <p:cNvSpPr txBox="1"/>
          <p:nvPr/>
        </p:nvSpPr>
        <p:spPr>
          <a:xfrm>
            <a:off x="3810000" y="1752600"/>
            <a:ext cx="914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2015 год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705600" y="1600200"/>
            <a:ext cx="914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2016 год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267200" y="2743200"/>
            <a:ext cx="1752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20748,6 тыс.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рублей</a:t>
            </a:r>
            <a:endParaRPr lang="ru-RU" sz="1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7010400" y="2667000"/>
            <a:ext cx="1752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49999,8тыс.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рублей</a:t>
            </a:r>
            <a:endParaRPr lang="ru-RU" sz="1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 rot="873522">
            <a:off x="5152812" y="3945259"/>
            <a:ext cx="1143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1523,7 тыс.рублей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 rot="1039651">
            <a:off x="7729573" y="3970788"/>
            <a:ext cx="1143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1949,8 тыс.рублей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46657" y="407034"/>
            <a:ext cx="6247765" cy="8648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2800" b="1" spc="-65" dirty="0">
                <a:solidFill>
                  <a:srgbClr val="006FC0"/>
                </a:solidFill>
                <a:latin typeface="Times New Roman"/>
                <a:cs typeface="Times New Roman"/>
              </a:rPr>
              <a:t>С</a:t>
            </a:r>
            <a:r>
              <a:rPr sz="2800" b="1" spc="10" dirty="0">
                <a:solidFill>
                  <a:srgbClr val="006FC0"/>
                </a:solidFill>
                <a:latin typeface="Times New Roman"/>
                <a:cs typeface="Times New Roman"/>
              </a:rPr>
              <a:t>т</a:t>
            </a:r>
            <a:r>
              <a:rPr sz="2800" b="1" spc="-55" dirty="0">
                <a:solidFill>
                  <a:srgbClr val="006FC0"/>
                </a:solidFill>
                <a:latin typeface="Times New Roman"/>
                <a:cs typeface="Times New Roman"/>
              </a:rPr>
              <a:t>р</a:t>
            </a:r>
            <a:r>
              <a:rPr sz="2800" b="1" spc="-15" dirty="0">
                <a:solidFill>
                  <a:srgbClr val="006FC0"/>
                </a:solidFill>
                <a:latin typeface="Times New Roman"/>
                <a:cs typeface="Times New Roman"/>
              </a:rPr>
              <a:t>ук</a:t>
            </a:r>
            <a:r>
              <a:rPr sz="2800" b="1" spc="-60" dirty="0">
                <a:solidFill>
                  <a:srgbClr val="006FC0"/>
                </a:solidFill>
                <a:latin typeface="Times New Roman"/>
                <a:cs typeface="Times New Roman"/>
              </a:rPr>
              <a:t>т</a:t>
            </a:r>
            <a:r>
              <a:rPr sz="2800" b="1" spc="-15" dirty="0">
                <a:solidFill>
                  <a:srgbClr val="006FC0"/>
                </a:solidFill>
                <a:latin typeface="Times New Roman"/>
                <a:cs typeface="Times New Roman"/>
              </a:rPr>
              <a:t>ура</a:t>
            </a:r>
            <a:r>
              <a:rPr sz="2800" b="1" spc="1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800" b="1" spc="-20" dirty="0">
                <a:solidFill>
                  <a:srgbClr val="006FC0"/>
                </a:solidFill>
                <a:latin typeface="Times New Roman"/>
                <a:cs typeface="Times New Roman"/>
              </a:rPr>
              <a:t>р</a:t>
            </a:r>
            <a:r>
              <a:rPr sz="2800" b="1" spc="-10" dirty="0">
                <a:solidFill>
                  <a:srgbClr val="006FC0"/>
                </a:solidFill>
                <a:latin typeface="Times New Roman"/>
                <a:cs typeface="Times New Roman"/>
              </a:rPr>
              <a:t>а</a:t>
            </a:r>
            <a:r>
              <a:rPr sz="2800" b="1" spc="-60" dirty="0">
                <a:solidFill>
                  <a:srgbClr val="006FC0"/>
                </a:solidFill>
                <a:latin typeface="Times New Roman"/>
                <a:cs typeface="Times New Roman"/>
              </a:rPr>
              <a:t>с</a:t>
            </a:r>
            <a:r>
              <a:rPr sz="2800" b="1" spc="-120" dirty="0">
                <a:solidFill>
                  <a:srgbClr val="006FC0"/>
                </a:solidFill>
                <a:latin typeface="Times New Roman"/>
                <a:cs typeface="Times New Roman"/>
              </a:rPr>
              <a:t>х</a:t>
            </a:r>
            <a:r>
              <a:rPr sz="2800" b="1" spc="-95" dirty="0">
                <a:solidFill>
                  <a:srgbClr val="006FC0"/>
                </a:solidFill>
                <a:latin typeface="Times New Roman"/>
                <a:cs typeface="Times New Roman"/>
              </a:rPr>
              <a:t>о</a:t>
            </a:r>
            <a:r>
              <a:rPr sz="2800" b="1" spc="-15" dirty="0">
                <a:solidFill>
                  <a:srgbClr val="006FC0"/>
                </a:solidFill>
                <a:latin typeface="Times New Roman"/>
                <a:cs typeface="Times New Roman"/>
              </a:rPr>
              <a:t>д</a:t>
            </a:r>
            <a:r>
              <a:rPr sz="2800" b="1" spc="-85" dirty="0">
                <a:solidFill>
                  <a:srgbClr val="006FC0"/>
                </a:solidFill>
                <a:latin typeface="Times New Roman"/>
                <a:cs typeface="Times New Roman"/>
              </a:rPr>
              <a:t>о</a:t>
            </a:r>
            <a:r>
              <a:rPr sz="2800" b="1" spc="-20" dirty="0">
                <a:solidFill>
                  <a:srgbClr val="006FC0"/>
                </a:solidFill>
                <a:latin typeface="Times New Roman"/>
                <a:cs typeface="Times New Roman"/>
              </a:rPr>
              <a:t>в</a:t>
            </a:r>
            <a:r>
              <a:rPr sz="2800" b="1" spc="-1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800" b="1" spc="-20" dirty="0">
                <a:solidFill>
                  <a:srgbClr val="006FC0"/>
                </a:solidFill>
                <a:latin typeface="Times New Roman"/>
                <a:cs typeface="Times New Roman"/>
              </a:rPr>
              <a:t>м</a:t>
            </a:r>
            <a:r>
              <a:rPr sz="2800" b="1" spc="15" dirty="0">
                <a:solidFill>
                  <a:srgbClr val="006FC0"/>
                </a:solidFill>
                <a:latin typeface="Times New Roman"/>
                <a:cs typeface="Times New Roman"/>
              </a:rPr>
              <a:t>е</a:t>
            </a:r>
            <a:r>
              <a:rPr sz="2800" b="1" spc="-15" dirty="0">
                <a:solidFill>
                  <a:srgbClr val="006FC0"/>
                </a:solidFill>
                <a:latin typeface="Times New Roman"/>
                <a:cs typeface="Times New Roman"/>
              </a:rPr>
              <a:t>с</a:t>
            </a:r>
            <a:r>
              <a:rPr sz="2800" b="1" spc="-30" dirty="0">
                <a:solidFill>
                  <a:srgbClr val="006FC0"/>
                </a:solidFill>
                <a:latin typeface="Times New Roman"/>
                <a:cs typeface="Times New Roman"/>
              </a:rPr>
              <a:t>т</a:t>
            </a:r>
            <a:r>
              <a:rPr sz="2800" b="1" spc="-15" dirty="0">
                <a:solidFill>
                  <a:srgbClr val="006FC0"/>
                </a:solidFill>
                <a:latin typeface="Times New Roman"/>
                <a:cs typeface="Times New Roman"/>
              </a:rPr>
              <a:t>но</a:t>
            </a:r>
            <a:r>
              <a:rPr sz="2800" b="1" spc="-85" dirty="0">
                <a:solidFill>
                  <a:srgbClr val="006FC0"/>
                </a:solidFill>
                <a:latin typeface="Times New Roman"/>
                <a:cs typeface="Times New Roman"/>
              </a:rPr>
              <a:t>г</a:t>
            </a:r>
            <a:r>
              <a:rPr sz="2800" b="1" spc="-15" dirty="0">
                <a:solidFill>
                  <a:srgbClr val="006FC0"/>
                </a:solidFill>
                <a:latin typeface="Times New Roman"/>
                <a:cs typeface="Times New Roman"/>
              </a:rPr>
              <a:t>о</a:t>
            </a:r>
            <a:r>
              <a:rPr sz="2800" b="1" spc="2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800" b="1" spc="-15" dirty="0">
                <a:solidFill>
                  <a:srgbClr val="006FC0"/>
                </a:solidFill>
                <a:latin typeface="Times New Roman"/>
                <a:cs typeface="Times New Roman"/>
              </a:rPr>
              <a:t>б</a:t>
            </a:r>
            <a:r>
              <a:rPr sz="2800" b="1" spc="-180" dirty="0">
                <a:solidFill>
                  <a:srgbClr val="006FC0"/>
                </a:solidFill>
                <a:latin typeface="Times New Roman"/>
                <a:cs typeface="Times New Roman"/>
              </a:rPr>
              <a:t>ю</a:t>
            </a:r>
            <a:r>
              <a:rPr sz="2800" b="1" spc="-15" dirty="0">
                <a:solidFill>
                  <a:srgbClr val="006FC0"/>
                </a:solidFill>
                <a:latin typeface="Times New Roman"/>
                <a:cs typeface="Times New Roman"/>
              </a:rPr>
              <a:t>д</a:t>
            </a:r>
            <a:r>
              <a:rPr sz="2800" b="1" spc="-60" dirty="0">
                <a:solidFill>
                  <a:srgbClr val="006FC0"/>
                </a:solidFill>
                <a:latin typeface="Times New Roman"/>
                <a:cs typeface="Times New Roman"/>
              </a:rPr>
              <a:t>ж</a:t>
            </a:r>
            <a:r>
              <a:rPr sz="2800" b="1" spc="-15" dirty="0">
                <a:solidFill>
                  <a:srgbClr val="006FC0"/>
                </a:solidFill>
                <a:latin typeface="Times New Roman"/>
                <a:cs typeface="Times New Roman"/>
              </a:rPr>
              <a:t>е</a:t>
            </a:r>
            <a:r>
              <a:rPr sz="2800" b="1" dirty="0">
                <a:solidFill>
                  <a:srgbClr val="006FC0"/>
                </a:solidFill>
                <a:latin typeface="Times New Roman"/>
                <a:cs typeface="Times New Roman"/>
              </a:rPr>
              <a:t>т</a:t>
            </a:r>
            <a:r>
              <a:rPr sz="2800" b="1" spc="-15" dirty="0">
                <a:solidFill>
                  <a:srgbClr val="006FC0"/>
                </a:solidFill>
                <a:latin typeface="Times New Roman"/>
                <a:cs typeface="Times New Roman"/>
              </a:rPr>
              <a:t>а</a:t>
            </a:r>
            <a:endParaRPr sz="2800" dirty="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2800" b="1" spc="-20" dirty="0">
                <a:solidFill>
                  <a:srgbClr val="006FC0"/>
                </a:solidFill>
                <a:latin typeface="Times New Roman"/>
                <a:cs typeface="Times New Roman"/>
              </a:rPr>
              <a:t>в</a:t>
            </a:r>
            <a:r>
              <a:rPr sz="2800" b="1" spc="-1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800" b="1" spc="-15" dirty="0" smtClean="0">
                <a:solidFill>
                  <a:srgbClr val="006FC0"/>
                </a:solidFill>
                <a:latin typeface="Times New Roman"/>
                <a:cs typeface="Times New Roman"/>
              </a:rPr>
              <a:t>2</a:t>
            </a:r>
            <a:r>
              <a:rPr sz="2800" b="1" spc="-10" dirty="0" smtClean="0">
                <a:solidFill>
                  <a:srgbClr val="006FC0"/>
                </a:solidFill>
                <a:latin typeface="Times New Roman"/>
                <a:cs typeface="Times New Roman"/>
              </a:rPr>
              <a:t>0</a:t>
            </a:r>
            <a:r>
              <a:rPr sz="2800" b="1" spc="-15" dirty="0" smtClean="0">
                <a:solidFill>
                  <a:srgbClr val="006FC0"/>
                </a:solidFill>
                <a:latin typeface="Times New Roman"/>
                <a:cs typeface="Times New Roman"/>
              </a:rPr>
              <a:t>1</a:t>
            </a:r>
            <a:r>
              <a:rPr lang="ru-RU" sz="2800" b="1" spc="-15" dirty="0" smtClean="0">
                <a:solidFill>
                  <a:srgbClr val="006FC0"/>
                </a:solidFill>
                <a:latin typeface="Times New Roman"/>
                <a:cs typeface="Times New Roman"/>
              </a:rPr>
              <a:t>6</a:t>
            </a:r>
            <a:r>
              <a:rPr sz="2800" b="1" spc="-10" dirty="0" smtClean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800" b="1" spc="-85" dirty="0">
                <a:solidFill>
                  <a:srgbClr val="006FC0"/>
                </a:solidFill>
                <a:latin typeface="Times New Roman"/>
                <a:cs typeface="Times New Roman"/>
              </a:rPr>
              <a:t>г</a:t>
            </a:r>
            <a:r>
              <a:rPr sz="2800" b="1" spc="-95" dirty="0">
                <a:solidFill>
                  <a:srgbClr val="006FC0"/>
                </a:solidFill>
                <a:latin typeface="Times New Roman"/>
                <a:cs typeface="Times New Roman"/>
              </a:rPr>
              <a:t>о</a:t>
            </a:r>
            <a:r>
              <a:rPr sz="2800" b="1" spc="-15" dirty="0">
                <a:solidFill>
                  <a:srgbClr val="006FC0"/>
                </a:solidFill>
                <a:latin typeface="Times New Roman"/>
                <a:cs typeface="Times New Roman"/>
              </a:rPr>
              <a:t>ду</a:t>
            </a:r>
            <a:r>
              <a:rPr sz="2800" b="1" spc="1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800" b="1" spc="-15" dirty="0">
                <a:solidFill>
                  <a:srgbClr val="006FC0"/>
                </a:solidFill>
                <a:latin typeface="Times New Roman"/>
                <a:cs typeface="Times New Roman"/>
              </a:rPr>
              <a:t>по</a:t>
            </a:r>
            <a:r>
              <a:rPr sz="2800" b="1" spc="-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800" b="1" spc="-20" dirty="0">
                <a:solidFill>
                  <a:srgbClr val="006FC0"/>
                </a:solidFill>
                <a:latin typeface="Times New Roman"/>
                <a:cs typeface="Times New Roman"/>
              </a:rPr>
              <a:t>р</a:t>
            </a:r>
            <a:r>
              <a:rPr sz="2800" b="1" spc="-10" dirty="0">
                <a:solidFill>
                  <a:srgbClr val="006FC0"/>
                </a:solidFill>
                <a:latin typeface="Times New Roman"/>
                <a:cs typeface="Times New Roman"/>
              </a:rPr>
              <a:t>а</a:t>
            </a:r>
            <a:r>
              <a:rPr sz="2800" b="1" spc="-60" dirty="0">
                <a:solidFill>
                  <a:srgbClr val="006FC0"/>
                </a:solidFill>
                <a:latin typeface="Times New Roman"/>
                <a:cs typeface="Times New Roman"/>
              </a:rPr>
              <a:t>з</a:t>
            </a:r>
            <a:r>
              <a:rPr sz="2800" b="1" spc="-15" dirty="0">
                <a:solidFill>
                  <a:srgbClr val="006FC0"/>
                </a:solidFill>
                <a:latin typeface="Times New Roman"/>
                <a:cs typeface="Times New Roman"/>
              </a:rPr>
              <a:t>делам</a:t>
            </a:r>
            <a:endParaRPr sz="2800" dirty="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94715" y="3364991"/>
            <a:ext cx="1365504" cy="3886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446275" y="3364991"/>
            <a:ext cx="390144" cy="3886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522475" y="3364991"/>
            <a:ext cx="1822703" cy="38862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220724" y="3643884"/>
            <a:ext cx="2026920" cy="38404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452372" y="3918203"/>
            <a:ext cx="886967" cy="38404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552444" y="2900172"/>
            <a:ext cx="3136392" cy="38252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707635" y="3174492"/>
            <a:ext cx="827532" cy="38252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110983" y="2371344"/>
            <a:ext cx="1488948" cy="30022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7112507" y="2584704"/>
            <a:ext cx="1485900" cy="30022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864095" y="2798064"/>
            <a:ext cx="1979676" cy="300227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7168895" y="3011423"/>
            <a:ext cx="1328927" cy="300227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7510271" y="3224783"/>
            <a:ext cx="647700" cy="30022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6765035" y="3549396"/>
            <a:ext cx="2136648" cy="30022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7510271" y="3762755"/>
            <a:ext cx="647700" cy="300228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6760464" y="1691639"/>
            <a:ext cx="2193035" cy="30022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7482840" y="1905000"/>
            <a:ext cx="702564" cy="300227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7510271" y="2118360"/>
            <a:ext cx="647700" cy="30022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graphicFrame>
        <p:nvGraphicFramePr>
          <p:cNvPr id="24" name="object 24"/>
          <p:cNvGraphicFramePr>
            <a:graphicFrameLocks noGrp="1"/>
          </p:cNvGraphicFramePr>
          <p:nvPr/>
        </p:nvGraphicFramePr>
        <p:xfrm>
          <a:off x="228601" y="1447800"/>
          <a:ext cx="8686800" cy="382019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75298"/>
                <a:gridCol w="3204159"/>
                <a:gridCol w="2207343"/>
              </a:tblGrid>
              <a:tr h="636236">
                <a:tc rowSpan="5">
                  <a:txBody>
                    <a:bodyPr/>
                    <a:lstStyle/>
                    <a:p>
                      <a:pPr marL="310515">
                        <a:lnSpc>
                          <a:spcPts val="2155"/>
                        </a:lnSpc>
                      </a:pPr>
                      <a:r>
                        <a:rPr sz="1800" b="1" dirty="0">
                          <a:latin typeface="Times New Roman"/>
                          <a:cs typeface="Times New Roman"/>
                        </a:rPr>
                        <a:t>Ж</a:t>
                      </a:r>
                      <a:r>
                        <a:rPr sz="1800" b="1" spc="-10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800" b="1" dirty="0">
                          <a:latin typeface="Times New Roman"/>
                          <a:cs typeface="Times New Roman"/>
                        </a:rPr>
                        <a:t>л</a:t>
                      </a:r>
                      <a:r>
                        <a:rPr sz="1800" b="1" spc="-10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800" b="1" spc="-20" dirty="0">
                          <a:latin typeface="Times New Roman"/>
                          <a:cs typeface="Times New Roman"/>
                        </a:rPr>
                        <a:t>щ</a:t>
                      </a:r>
                      <a:r>
                        <a:rPr sz="1800" b="1" dirty="0"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800" b="1" spc="-5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800" b="1" dirty="0"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1800" b="1" spc="-30" dirty="0">
                          <a:latin typeface="Times New Roman"/>
                          <a:cs typeface="Times New Roman"/>
                        </a:rPr>
                        <a:t>к</a:t>
                      </a:r>
                      <a:r>
                        <a:rPr sz="1800" b="1" spc="-40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800" b="1" dirty="0">
                          <a:latin typeface="Times New Roman"/>
                          <a:cs typeface="Times New Roman"/>
                        </a:rPr>
                        <a:t>мм</a:t>
                      </a:r>
                      <a:r>
                        <a:rPr sz="1800" b="1" spc="5" dirty="0">
                          <a:latin typeface="Times New Roman"/>
                          <a:cs typeface="Times New Roman"/>
                        </a:rPr>
                        <a:t>у</a:t>
                      </a:r>
                      <a:r>
                        <a:rPr sz="1800" b="1" dirty="0"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800" b="1" spc="5" dirty="0"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sz="1800" b="1" dirty="0">
                          <a:latin typeface="Times New Roman"/>
                          <a:cs typeface="Times New Roman"/>
                        </a:rPr>
                        <a:t>льное</a:t>
                      </a:r>
                      <a:endParaRPr sz="1800" dirty="0">
                        <a:latin typeface="Times New Roman"/>
                        <a:cs typeface="Times New Roman"/>
                      </a:endParaRPr>
                    </a:p>
                    <a:p>
                      <a:pPr marL="1368425" marR="1132840" indent="-231775">
                        <a:lnSpc>
                          <a:spcPts val="2160"/>
                        </a:lnSpc>
                        <a:spcBef>
                          <a:spcPts val="65"/>
                        </a:spcBef>
                      </a:pPr>
                      <a:r>
                        <a:rPr sz="1800" b="1" spc="-35" dirty="0" err="1">
                          <a:latin typeface="Calibri"/>
                          <a:cs typeface="Calibri"/>
                        </a:rPr>
                        <a:t>х</a:t>
                      </a:r>
                      <a:r>
                        <a:rPr sz="1800" b="1" dirty="0" err="1">
                          <a:latin typeface="Calibri"/>
                          <a:cs typeface="Calibri"/>
                        </a:rPr>
                        <a:t>оз</a:t>
                      </a:r>
                      <a:r>
                        <a:rPr sz="1800" b="1" spc="5" dirty="0" err="1">
                          <a:latin typeface="Calibri"/>
                          <a:cs typeface="Calibri"/>
                        </a:rPr>
                        <a:t>я</a:t>
                      </a:r>
                      <a:r>
                        <a:rPr sz="1800" b="1" dirty="0" err="1">
                          <a:latin typeface="Calibri"/>
                          <a:cs typeface="Calibri"/>
                        </a:rPr>
                        <a:t>йст</a:t>
                      </a:r>
                      <a:r>
                        <a:rPr sz="1800" b="1" spc="-10" dirty="0" err="1">
                          <a:latin typeface="Calibri"/>
                          <a:cs typeface="Calibri"/>
                        </a:rPr>
                        <a:t>в</a:t>
                      </a:r>
                      <a:r>
                        <a:rPr sz="1800" b="1" dirty="0" err="1">
                          <a:latin typeface="Calibri"/>
                          <a:cs typeface="Calibri"/>
                        </a:rPr>
                        <a:t>о</a:t>
                      </a:r>
                      <a:r>
                        <a:rPr sz="1800" b="1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ru-RU" sz="1800" b="1" dirty="0" smtClean="0">
                          <a:latin typeface="Calibri"/>
                          <a:cs typeface="Calibri"/>
                        </a:rPr>
                        <a:t>65,9</a:t>
                      </a:r>
                      <a:r>
                        <a:rPr sz="1800" b="1" dirty="0" smtClean="0">
                          <a:latin typeface="Calibri"/>
                          <a:cs typeface="Calibri"/>
                        </a:rPr>
                        <a:t>%</a:t>
                      </a:r>
                      <a:endParaRPr sz="18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25400">
                      <a:solidFill>
                        <a:srgbClr val="385D89"/>
                      </a:solidFill>
                      <a:prstDash val="solid"/>
                    </a:lnL>
                    <a:lnR w="25400">
                      <a:solidFill>
                        <a:srgbClr val="385D89"/>
                      </a:solidFill>
                      <a:prstDash val="solid"/>
                    </a:lnR>
                    <a:lnT w="25400">
                      <a:solidFill>
                        <a:srgbClr val="385D89"/>
                      </a:solidFill>
                      <a:prstDash val="solid"/>
                    </a:lnT>
                    <a:lnB w="25400">
                      <a:solidFill>
                        <a:srgbClr val="385D89"/>
                      </a:solidFill>
                      <a:prstDash val="solid"/>
                    </a:lnB>
                    <a:solidFill>
                      <a:srgbClr val="E36C09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1338580" marR="175895" indent="-1155700">
                        <a:lnSpc>
                          <a:spcPct val="100000"/>
                        </a:lnSpc>
                      </a:pPr>
                      <a:r>
                        <a:rPr sz="1800" b="1" spc="-45" dirty="0">
                          <a:latin typeface="Times New Roman"/>
                          <a:cs typeface="Times New Roman"/>
                        </a:rPr>
                        <a:t>К</a:t>
                      </a:r>
                      <a:r>
                        <a:rPr sz="1800" b="1" spc="-40" dirty="0">
                          <a:latin typeface="Times New Roman"/>
                          <a:cs typeface="Times New Roman"/>
                        </a:rPr>
                        <a:t>у</a:t>
                      </a:r>
                      <a:r>
                        <a:rPr sz="1800" b="1" dirty="0">
                          <a:latin typeface="Times New Roman"/>
                          <a:cs typeface="Times New Roman"/>
                        </a:rPr>
                        <a:t>л</a:t>
                      </a:r>
                      <a:r>
                        <a:rPr sz="1800" b="1" spc="-70" dirty="0">
                          <a:latin typeface="Times New Roman"/>
                          <a:cs typeface="Times New Roman"/>
                        </a:rPr>
                        <a:t>ь</a:t>
                      </a:r>
                      <a:r>
                        <a:rPr sz="1800" b="1" spc="-35" dirty="0">
                          <a:latin typeface="Times New Roman"/>
                          <a:cs typeface="Times New Roman"/>
                        </a:rPr>
                        <a:t>т</a:t>
                      </a:r>
                      <a:r>
                        <a:rPr sz="1800" b="1" spc="10" dirty="0">
                          <a:latin typeface="Times New Roman"/>
                          <a:cs typeface="Times New Roman"/>
                        </a:rPr>
                        <a:t>у</a:t>
                      </a:r>
                      <a:r>
                        <a:rPr sz="1800" b="1" dirty="0">
                          <a:latin typeface="Times New Roman"/>
                          <a:cs typeface="Times New Roman"/>
                        </a:rPr>
                        <a:t>ра,</a:t>
                      </a:r>
                      <a:r>
                        <a:rPr sz="1800" b="1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dirty="0" err="1">
                          <a:latin typeface="Times New Roman"/>
                          <a:cs typeface="Times New Roman"/>
                        </a:rPr>
                        <a:t>к</a:t>
                      </a:r>
                      <a:r>
                        <a:rPr sz="1800" b="1" spc="-10" dirty="0" err="1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800" b="1" dirty="0" err="1">
                          <a:latin typeface="Times New Roman"/>
                          <a:cs typeface="Times New Roman"/>
                        </a:rPr>
                        <a:t>не</a:t>
                      </a:r>
                      <a:r>
                        <a:rPr sz="1800" b="1" spc="-15" dirty="0" err="1">
                          <a:latin typeface="Times New Roman"/>
                          <a:cs typeface="Times New Roman"/>
                        </a:rPr>
                        <a:t>м</a:t>
                      </a:r>
                      <a:r>
                        <a:rPr sz="1800" b="1" spc="-50" dirty="0" err="1"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sz="1800" b="1" spc="-35" dirty="0" err="1">
                          <a:latin typeface="Times New Roman"/>
                          <a:cs typeface="Times New Roman"/>
                        </a:rPr>
                        <a:t>т</a:t>
                      </a:r>
                      <a:r>
                        <a:rPr sz="1800" b="1" dirty="0" err="1">
                          <a:latin typeface="Times New Roman"/>
                          <a:cs typeface="Times New Roman"/>
                        </a:rPr>
                        <a:t>ог</a:t>
                      </a:r>
                      <a:r>
                        <a:rPr sz="1800" b="1" spc="-10" dirty="0" err="1">
                          <a:latin typeface="Times New Roman"/>
                          <a:cs typeface="Times New Roman"/>
                        </a:rPr>
                        <a:t>р</a:t>
                      </a:r>
                      <a:r>
                        <a:rPr sz="1800" b="1" dirty="0" err="1"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sz="1800" b="1" spc="-10" dirty="0" err="1">
                          <a:latin typeface="Times New Roman"/>
                          <a:cs typeface="Times New Roman"/>
                        </a:rPr>
                        <a:t>ф</a:t>
                      </a:r>
                      <a:r>
                        <a:rPr sz="1800" b="1" dirty="0" err="1">
                          <a:latin typeface="Times New Roman"/>
                          <a:cs typeface="Times New Roman"/>
                        </a:rPr>
                        <a:t>ия</a:t>
                      </a:r>
                      <a:r>
                        <a:rPr sz="1800" b="1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800" b="1" dirty="0" smtClean="0">
                          <a:latin typeface="Times New Roman"/>
                          <a:cs typeface="Times New Roman"/>
                        </a:rPr>
                        <a:t>15,8</a:t>
                      </a:r>
                      <a:r>
                        <a:rPr sz="1800" b="1" dirty="0" smtClean="0">
                          <a:latin typeface="Times New Roman"/>
                          <a:cs typeface="Times New Roman"/>
                        </a:rPr>
                        <a:t>%</a:t>
                      </a: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5400">
                      <a:solidFill>
                        <a:srgbClr val="385D89"/>
                      </a:solidFill>
                      <a:prstDash val="solid"/>
                    </a:lnL>
                    <a:lnR w="25400">
                      <a:solidFill>
                        <a:srgbClr val="385D89"/>
                      </a:solidFill>
                      <a:prstDash val="solid"/>
                    </a:lnR>
                    <a:lnT w="25400">
                      <a:solidFill>
                        <a:srgbClr val="385D89"/>
                      </a:solidFill>
                      <a:prstDash val="solid"/>
                    </a:lnT>
                    <a:lnB w="25400">
                      <a:solidFill>
                        <a:srgbClr val="385D89"/>
                      </a:solidFill>
                      <a:prstDash val="solid"/>
                    </a:lnB>
                    <a:solidFill>
                      <a:srgbClr val="548ED4"/>
                    </a:solidFill>
                  </a:tcPr>
                </a:tc>
                <a:tc>
                  <a:txBody>
                    <a:bodyPr/>
                    <a:lstStyle/>
                    <a:p>
                      <a:pPr marL="146050" marR="136525" algn="ctr">
                        <a:lnSpc>
                          <a:spcPct val="100000"/>
                        </a:lnSpc>
                      </a:pPr>
                      <a:r>
                        <a:rPr sz="1400" b="1" spc="-10" dirty="0">
                          <a:latin typeface="Times New Roman"/>
                          <a:cs typeface="Times New Roman"/>
                        </a:rPr>
                        <a:t>Ф</a:t>
                      </a:r>
                      <a:r>
                        <a:rPr sz="1400" b="1" spc="-5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400" b="1" dirty="0">
                          <a:latin typeface="Times New Roman"/>
                          <a:cs typeface="Times New Roman"/>
                        </a:rPr>
                        <a:t>з</a:t>
                      </a:r>
                      <a:r>
                        <a:rPr sz="1400" b="1" spc="-10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400" b="1" dirty="0">
                          <a:latin typeface="Times New Roman"/>
                          <a:cs typeface="Times New Roman"/>
                        </a:rPr>
                        <a:t>ч</a:t>
                      </a:r>
                      <a:r>
                        <a:rPr sz="1400" b="1" spc="10" dirty="0"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1400" b="1" dirty="0">
                          <a:latin typeface="Times New Roman"/>
                          <a:cs typeface="Times New Roman"/>
                        </a:rPr>
                        <a:t>с</a:t>
                      </a:r>
                      <a:r>
                        <a:rPr sz="1400" b="1" spc="-30" dirty="0">
                          <a:latin typeface="Times New Roman"/>
                          <a:cs typeface="Times New Roman"/>
                        </a:rPr>
                        <a:t>к</a:t>
                      </a:r>
                      <a:r>
                        <a:rPr sz="1400" b="1" dirty="0">
                          <a:latin typeface="Times New Roman"/>
                          <a:cs typeface="Times New Roman"/>
                        </a:rPr>
                        <a:t>ая</a:t>
                      </a:r>
                      <a:r>
                        <a:rPr sz="1400" b="1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spc="-30" dirty="0">
                          <a:latin typeface="Times New Roman"/>
                          <a:cs typeface="Times New Roman"/>
                        </a:rPr>
                        <a:t>ку</a:t>
                      </a:r>
                      <a:r>
                        <a:rPr sz="1400" b="1" dirty="0">
                          <a:latin typeface="Times New Roman"/>
                          <a:cs typeface="Times New Roman"/>
                        </a:rPr>
                        <a:t>л</a:t>
                      </a:r>
                      <a:r>
                        <a:rPr sz="1400" b="1" spc="-50" dirty="0">
                          <a:latin typeface="Times New Roman"/>
                          <a:cs typeface="Times New Roman"/>
                        </a:rPr>
                        <a:t>ь</a:t>
                      </a:r>
                      <a:r>
                        <a:rPr sz="1400" b="1" spc="-20" dirty="0">
                          <a:latin typeface="Times New Roman"/>
                          <a:cs typeface="Times New Roman"/>
                        </a:rPr>
                        <a:t>т</a:t>
                      </a:r>
                      <a:r>
                        <a:rPr sz="1400" b="1" dirty="0">
                          <a:latin typeface="Times New Roman"/>
                          <a:cs typeface="Times New Roman"/>
                        </a:rPr>
                        <a:t>ура</a:t>
                      </a:r>
                      <a:r>
                        <a:rPr sz="1400" b="1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dirty="0">
                          <a:latin typeface="Times New Roman"/>
                          <a:cs typeface="Times New Roman"/>
                        </a:rPr>
                        <a:t>и спо</a:t>
                      </a:r>
                      <a:r>
                        <a:rPr sz="1400" b="1" spc="-25" dirty="0">
                          <a:latin typeface="Times New Roman"/>
                          <a:cs typeface="Times New Roman"/>
                        </a:rPr>
                        <a:t>р</a:t>
                      </a:r>
                      <a:r>
                        <a:rPr sz="1400" b="1" dirty="0">
                          <a:latin typeface="Times New Roman"/>
                          <a:cs typeface="Times New Roman"/>
                        </a:rPr>
                        <a:t>т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3810" algn="ctr">
                        <a:lnSpc>
                          <a:spcPct val="100000"/>
                        </a:lnSpc>
                      </a:pPr>
                      <a:r>
                        <a:rPr sz="1400" b="1" dirty="0">
                          <a:latin typeface="Times New Roman"/>
                          <a:cs typeface="Times New Roman"/>
                        </a:rPr>
                        <a:t>0,1%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5400">
                      <a:solidFill>
                        <a:srgbClr val="385D89"/>
                      </a:solidFill>
                      <a:prstDash val="solid"/>
                    </a:lnL>
                    <a:lnR w="25400">
                      <a:solidFill>
                        <a:srgbClr val="385D89"/>
                      </a:solidFill>
                      <a:prstDash val="solid"/>
                    </a:lnR>
                    <a:lnT w="25400">
                      <a:solidFill>
                        <a:srgbClr val="385D89"/>
                      </a:solidFill>
                      <a:prstDash val="solid"/>
                    </a:lnT>
                    <a:lnB w="25400">
                      <a:solidFill>
                        <a:srgbClr val="385D89"/>
                      </a:solidFill>
                      <a:prstDash val="solid"/>
                    </a:lnB>
                    <a:solidFill>
                      <a:srgbClr val="B7DEE8"/>
                    </a:solidFill>
                  </a:tcPr>
                </a:tc>
              </a:tr>
              <a:tr h="1050294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25400">
                      <a:solidFill>
                        <a:srgbClr val="385D89"/>
                      </a:solidFill>
                      <a:prstDash val="solid"/>
                    </a:lnL>
                    <a:lnR w="25400">
                      <a:solidFill>
                        <a:srgbClr val="385D89"/>
                      </a:solidFill>
                      <a:prstDash val="solid"/>
                    </a:lnR>
                    <a:lnT w="25400">
                      <a:solidFill>
                        <a:srgbClr val="385D89"/>
                      </a:solidFill>
                      <a:prstDash val="solid"/>
                    </a:lnT>
                    <a:lnB w="25400">
                      <a:solidFill>
                        <a:srgbClr val="385D89"/>
                      </a:solidFill>
                      <a:prstDash val="solid"/>
                    </a:lnB>
                    <a:solidFill>
                      <a:srgbClr val="E36C0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25400">
                      <a:solidFill>
                        <a:srgbClr val="385D89"/>
                      </a:solidFill>
                      <a:prstDash val="solid"/>
                    </a:lnL>
                    <a:lnR w="25400">
                      <a:solidFill>
                        <a:srgbClr val="385D89"/>
                      </a:solidFill>
                      <a:prstDash val="solid"/>
                    </a:lnR>
                    <a:lnT w="25400">
                      <a:solidFill>
                        <a:srgbClr val="385D89"/>
                      </a:solidFill>
                      <a:prstDash val="solid"/>
                    </a:lnT>
                    <a:lnB w="25400">
                      <a:solidFill>
                        <a:srgbClr val="385D89"/>
                      </a:solidFill>
                      <a:prstDash val="solid"/>
                    </a:lnB>
                    <a:solidFill>
                      <a:srgbClr val="548ED4"/>
                    </a:solidFill>
                  </a:tcPr>
                </a:tc>
                <a:tc>
                  <a:txBody>
                    <a:bodyPr/>
                    <a:lstStyle/>
                    <a:p>
                      <a:pPr marL="249554" marR="240029" algn="ctr">
                        <a:lnSpc>
                          <a:spcPct val="100000"/>
                        </a:lnSpc>
                      </a:pPr>
                      <a:r>
                        <a:rPr sz="1400" b="1" dirty="0">
                          <a:latin typeface="Times New Roman"/>
                          <a:cs typeface="Times New Roman"/>
                        </a:rPr>
                        <a:t>На</a:t>
                      </a:r>
                      <a:r>
                        <a:rPr sz="1400" b="1" spc="-5" dirty="0">
                          <a:latin typeface="Times New Roman"/>
                          <a:cs typeface="Times New Roman"/>
                        </a:rPr>
                        <a:t>ци</a:t>
                      </a:r>
                      <a:r>
                        <a:rPr sz="1400" b="1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400" b="1" spc="-5" dirty="0"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400" b="1" spc="15" dirty="0"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sz="1400" b="1" dirty="0">
                          <a:latin typeface="Times New Roman"/>
                          <a:cs typeface="Times New Roman"/>
                        </a:rPr>
                        <a:t>льная </a:t>
                      </a:r>
                      <a:r>
                        <a:rPr sz="1400" b="1" spc="-20" dirty="0">
                          <a:latin typeface="Times New Roman"/>
                          <a:cs typeface="Times New Roman"/>
                        </a:rPr>
                        <a:t>б</a:t>
                      </a:r>
                      <a:r>
                        <a:rPr sz="1400" b="1" dirty="0"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1400" b="1" spc="-15" dirty="0">
                          <a:latin typeface="Times New Roman"/>
                          <a:cs typeface="Times New Roman"/>
                        </a:rPr>
                        <a:t>з</a:t>
                      </a:r>
                      <a:r>
                        <a:rPr sz="1400" b="1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400" b="1" spc="-5" dirty="0">
                          <a:latin typeface="Times New Roman"/>
                          <a:cs typeface="Times New Roman"/>
                        </a:rPr>
                        <a:t>п</a:t>
                      </a:r>
                      <a:r>
                        <a:rPr sz="1400" b="1" dirty="0">
                          <a:latin typeface="Times New Roman"/>
                          <a:cs typeface="Times New Roman"/>
                        </a:rPr>
                        <a:t>аснос</a:t>
                      </a:r>
                      <a:r>
                        <a:rPr sz="1400" b="1" spc="5" dirty="0">
                          <a:latin typeface="Times New Roman"/>
                          <a:cs typeface="Times New Roman"/>
                        </a:rPr>
                        <a:t>т</a:t>
                      </a:r>
                      <a:r>
                        <a:rPr sz="1400" b="1" dirty="0">
                          <a:latin typeface="Times New Roman"/>
                          <a:cs typeface="Times New Roman"/>
                        </a:rPr>
                        <a:t>ь</a:t>
                      </a:r>
                      <a:r>
                        <a:rPr sz="1400" b="1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dirty="0">
                          <a:latin typeface="Times New Roman"/>
                          <a:cs typeface="Times New Roman"/>
                        </a:rPr>
                        <a:t>и </a:t>
                      </a:r>
                      <a:r>
                        <a:rPr sz="1400" b="1" spc="-5" dirty="0">
                          <a:latin typeface="Times New Roman"/>
                          <a:cs typeface="Times New Roman"/>
                        </a:rPr>
                        <a:t>п</a:t>
                      </a:r>
                      <a:r>
                        <a:rPr sz="1400" b="1" dirty="0">
                          <a:latin typeface="Times New Roman"/>
                          <a:cs typeface="Times New Roman"/>
                        </a:rPr>
                        <a:t>ра</a:t>
                      </a:r>
                      <a:r>
                        <a:rPr sz="1400" b="1" spc="-15" dirty="0">
                          <a:latin typeface="Times New Roman"/>
                          <a:cs typeface="Times New Roman"/>
                        </a:rPr>
                        <a:t>в</a:t>
                      </a:r>
                      <a:r>
                        <a:rPr sz="1400" b="1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400" b="1" spc="-30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400" b="1" dirty="0">
                          <a:latin typeface="Times New Roman"/>
                          <a:cs typeface="Times New Roman"/>
                        </a:rPr>
                        <a:t>хр</a:t>
                      </a:r>
                      <a:r>
                        <a:rPr sz="1400" b="1" spc="-10" dirty="0"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sz="1400" b="1" spc="-5" dirty="0">
                          <a:latin typeface="Times New Roman"/>
                          <a:cs typeface="Times New Roman"/>
                        </a:rPr>
                        <a:t>ни</a:t>
                      </a:r>
                      <a:r>
                        <a:rPr sz="1400" b="1" spc="5" dirty="0">
                          <a:latin typeface="Times New Roman"/>
                          <a:cs typeface="Times New Roman"/>
                        </a:rPr>
                        <a:t>т</a:t>
                      </a:r>
                      <a:r>
                        <a:rPr sz="1400" b="1" dirty="0">
                          <a:latin typeface="Times New Roman"/>
                          <a:cs typeface="Times New Roman"/>
                        </a:rPr>
                        <a:t>ельная де</a:t>
                      </a:r>
                      <a:r>
                        <a:rPr sz="1400" b="1" spc="-10" dirty="0">
                          <a:latin typeface="Times New Roman"/>
                          <a:cs typeface="Times New Roman"/>
                        </a:rPr>
                        <a:t>я</a:t>
                      </a:r>
                      <a:r>
                        <a:rPr sz="1400" b="1" spc="5" dirty="0">
                          <a:latin typeface="Times New Roman"/>
                          <a:cs typeface="Times New Roman"/>
                        </a:rPr>
                        <a:t>т</a:t>
                      </a:r>
                      <a:r>
                        <a:rPr sz="1400" b="1" dirty="0">
                          <a:latin typeface="Times New Roman"/>
                          <a:cs typeface="Times New Roman"/>
                        </a:rPr>
                        <a:t>ельнос</a:t>
                      </a:r>
                      <a:r>
                        <a:rPr sz="1400" b="1" spc="5" dirty="0">
                          <a:latin typeface="Times New Roman"/>
                          <a:cs typeface="Times New Roman"/>
                        </a:rPr>
                        <a:t>т</a:t>
                      </a:r>
                      <a:r>
                        <a:rPr sz="1400" b="1" dirty="0">
                          <a:latin typeface="Times New Roman"/>
                          <a:cs typeface="Times New Roman"/>
                        </a:rPr>
                        <a:t>ь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3810" algn="ctr">
                        <a:lnSpc>
                          <a:spcPts val="1635"/>
                        </a:lnSpc>
                      </a:pPr>
                      <a:r>
                        <a:rPr lang="ru-RU" sz="1400" b="1" dirty="0" smtClean="0">
                          <a:latin typeface="Times New Roman"/>
                          <a:cs typeface="Times New Roman"/>
                        </a:rPr>
                        <a:t>1,0</a:t>
                      </a:r>
                      <a:r>
                        <a:rPr sz="1400" b="1" dirty="0" smtClean="0">
                          <a:latin typeface="Times New Roman"/>
                          <a:cs typeface="Times New Roman"/>
                        </a:rPr>
                        <a:t>%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5400">
                      <a:solidFill>
                        <a:srgbClr val="385D89"/>
                      </a:solidFill>
                      <a:prstDash val="solid"/>
                    </a:lnL>
                    <a:lnR w="25400">
                      <a:solidFill>
                        <a:srgbClr val="385D89"/>
                      </a:solidFill>
                      <a:prstDash val="solid"/>
                    </a:lnR>
                    <a:lnT w="25400">
                      <a:solidFill>
                        <a:srgbClr val="385D89"/>
                      </a:solidFill>
                      <a:prstDash val="solid"/>
                    </a:lnT>
                    <a:lnB w="25400">
                      <a:solidFill>
                        <a:srgbClr val="385D89"/>
                      </a:solidFill>
                      <a:prstDash val="solid"/>
                    </a:lnB>
                    <a:solidFill>
                      <a:srgbClr val="F9C090"/>
                    </a:solidFill>
                  </a:tcPr>
                </a:tc>
              </a:tr>
              <a:tr h="546019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25400">
                      <a:solidFill>
                        <a:srgbClr val="385D89"/>
                      </a:solidFill>
                      <a:prstDash val="solid"/>
                    </a:lnL>
                    <a:lnR w="25400">
                      <a:solidFill>
                        <a:srgbClr val="385D89"/>
                      </a:solidFill>
                      <a:prstDash val="solid"/>
                    </a:lnR>
                    <a:lnT w="25400">
                      <a:solidFill>
                        <a:srgbClr val="385D89"/>
                      </a:solidFill>
                      <a:prstDash val="solid"/>
                    </a:lnT>
                    <a:lnB w="25400">
                      <a:solidFill>
                        <a:srgbClr val="385D89"/>
                      </a:solidFill>
                      <a:prstDash val="solid"/>
                    </a:lnB>
                    <a:solidFill>
                      <a:srgbClr val="E36C0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25400">
                      <a:solidFill>
                        <a:srgbClr val="385D89"/>
                      </a:solidFill>
                      <a:prstDash val="solid"/>
                    </a:lnL>
                    <a:lnR w="25400">
                      <a:solidFill>
                        <a:srgbClr val="385D89"/>
                      </a:solidFill>
                      <a:prstDash val="solid"/>
                    </a:lnR>
                    <a:lnT w="25400">
                      <a:solidFill>
                        <a:srgbClr val="385D89"/>
                      </a:solidFill>
                      <a:prstDash val="solid"/>
                    </a:lnT>
                    <a:lnB w="25400">
                      <a:solidFill>
                        <a:srgbClr val="385D89"/>
                      </a:solidFill>
                      <a:prstDash val="solid"/>
                    </a:lnB>
                    <a:solidFill>
                      <a:srgbClr val="548ED4"/>
                    </a:solidFill>
                  </a:tcPr>
                </a:tc>
                <a:tc>
                  <a:txBody>
                    <a:bodyPr/>
                    <a:lstStyle/>
                    <a:p>
                      <a:pPr marL="895350" marR="144145" indent="-745490">
                        <a:lnSpc>
                          <a:spcPct val="100000"/>
                        </a:lnSpc>
                      </a:pPr>
                      <a:r>
                        <a:rPr sz="1400" b="1" dirty="0">
                          <a:latin typeface="Times New Roman"/>
                          <a:cs typeface="Times New Roman"/>
                        </a:rPr>
                        <a:t>На</a:t>
                      </a:r>
                      <a:r>
                        <a:rPr sz="1400" b="1" spc="-5" dirty="0">
                          <a:latin typeface="Times New Roman"/>
                          <a:cs typeface="Times New Roman"/>
                        </a:rPr>
                        <a:t>ци</a:t>
                      </a:r>
                      <a:r>
                        <a:rPr sz="1400" b="1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400" b="1" spc="-5" dirty="0"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400" b="1" spc="15" dirty="0"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sz="1400" b="1" dirty="0">
                          <a:latin typeface="Times New Roman"/>
                          <a:cs typeface="Times New Roman"/>
                        </a:rPr>
                        <a:t>льная</a:t>
                      </a:r>
                      <a:r>
                        <a:rPr sz="1400" b="1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dirty="0" err="1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400" b="1" spc="-20" dirty="0" err="1">
                          <a:latin typeface="Times New Roman"/>
                          <a:cs typeface="Times New Roman"/>
                        </a:rPr>
                        <a:t>б</a:t>
                      </a:r>
                      <a:r>
                        <a:rPr sz="1400" b="1" dirty="0" err="1">
                          <a:latin typeface="Times New Roman"/>
                          <a:cs typeface="Times New Roman"/>
                        </a:rPr>
                        <a:t>оро</a:t>
                      </a:r>
                      <a:r>
                        <a:rPr sz="1400" b="1" spc="-5" dirty="0" err="1"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400" b="1" dirty="0" err="1"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sz="1400" b="1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dirty="0" smtClean="0">
                          <a:latin typeface="Times New Roman"/>
                          <a:cs typeface="Times New Roman"/>
                        </a:rPr>
                        <a:t>0,</a:t>
                      </a:r>
                      <a:r>
                        <a:rPr lang="ru-RU" sz="1400" b="1" dirty="0" smtClean="0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sz="1400" b="1" dirty="0" smtClean="0">
                          <a:latin typeface="Times New Roman"/>
                          <a:cs typeface="Times New Roman"/>
                        </a:rPr>
                        <a:t>%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5400">
                      <a:solidFill>
                        <a:srgbClr val="385D89"/>
                      </a:solidFill>
                      <a:prstDash val="solid"/>
                    </a:lnL>
                    <a:lnR w="25400">
                      <a:solidFill>
                        <a:srgbClr val="385D89"/>
                      </a:solidFill>
                      <a:prstDash val="solid"/>
                    </a:lnR>
                    <a:lnT w="25400">
                      <a:solidFill>
                        <a:srgbClr val="385D89"/>
                      </a:solidFill>
                      <a:prstDash val="solid"/>
                    </a:lnT>
                    <a:lnB w="25400">
                      <a:solidFill>
                        <a:srgbClr val="385D89"/>
                      </a:solidFill>
                      <a:prstDash val="solid"/>
                    </a:lnB>
                    <a:solidFill>
                      <a:srgbClr val="FFFF66"/>
                    </a:solidFill>
                  </a:tcPr>
                </a:tc>
              </a:tr>
              <a:tr h="54606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25400">
                      <a:solidFill>
                        <a:srgbClr val="385D89"/>
                      </a:solidFill>
                      <a:prstDash val="solid"/>
                    </a:lnL>
                    <a:lnR w="25400">
                      <a:solidFill>
                        <a:srgbClr val="385D89"/>
                      </a:solidFill>
                      <a:prstDash val="solid"/>
                    </a:lnR>
                    <a:lnT w="25400">
                      <a:solidFill>
                        <a:srgbClr val="385D89"/>
                      </a:solidFill>
                      <a:prstDash val="solid"/>
                    </a:lnT>
                    <a:lnB w="25400">
                      <a:solidFill>
                        <a:srgbClr val="385D89"/>
                      </a:solidFill>
                      <a:prstDash val="solid"/>
                    </a:lnB>
                    <a:solidFill>
                      <a:srgbClr val="E36C0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25400">
                      <a:solidFill>
                        <a:srgbClr val="385D89"/>
                      </a:solidFill>
                      <a:prstDash val="solid"/>
                    </a:lnL>
                    <a:lnR w="25400">
                      <a:solidFill>
                        <a:srgbClr val="385D89"/>
                      </a:solidFill>
                      <a:prstDash val="solid"/>
                    </a:lnR>
                    <a:lnT w="25400">
                      <a:solidFill>
                        <a:srgbClr val="385D89"/>
                      </a:solidFill>
                      <a:prstDash val="solid"/>
                    </a:lnT>
                    <a:lnB w="25400">
                      <a:solidFill>
                        <a:srgbClr val="385D89"/>
                      </a:solidFill>
                      <a:prstDash val="solid"/>
                    </a:lnB>
                    <a:solidFill>
                      <a:srgbClr val="548ED4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440055" marR="429895" indent="55880">
                        <a:lnSpc>
                          <a:spcPct val="100000"/>
                        </a:lnSpc>
                      </a:pPr>
                      <a:r>
                        <a:rPr sz="1400" b="1" dirty="0">
                          <a:latin typeface="Times New Roman"/>
                          <a:cs typeface="Times New Roman"/>
                        </a:rPr>
                        <a:t>На</a:t>
                      </a:r>
                      <a:r>
                        <a:rPr sz="1400" b="1" spc="-5" dirty="0">
                          <a:latin typeface="Times New Roman"/>
                          <a:cs typeface="Times New Roman"/>
                        </a:rPr>
                        <a:t>ци</a:t>
                      </a:r>
                      <a:r>
                        <a:rPr sz="1400" b="1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400" b="1" spc="-5" dirty="0"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400" b="1" spc="15" dirty="0"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sz="1400" b="1" dirty="0">
                          <a:latin typeface="Times New Roman"/>
                          <a:cs typeface="Times New Roman"/>
                        </a:rPr>
                        <a:t>льная </a:t>
                      </a:r>
                      <a:r>
                        <a:rPr sz="1400" b="1" dirty="0" err="1">
                          <a:latin typeface="Times New Roman"/>
                          <a:cs typeface="Times New Roman"/>
                        </a:rPr>
                        <a:t>э</a:t>
                      </a:r>
                      <a:r>
                        <a:rPr sz="1400" b="1" spc="-30" dirty="0" err="1">
                          <a:latin typeface="Times New Roman"/>
                          <a:cs typeface="Times New Roman"/>
                        </a:rPr>
                        <a:t>к</a:t>
                      </a:r>
                      <a:r>
                        <a:rPr sz="1400" b="1" dirty="0" err="1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400" b="1" spc="-5" dirty="0" err="1"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400" b="1" spc="-20" dirty="0" err="1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400" b="1" dirty="0" err="1">
                          <a:latin typeface="Times New Roman"/>
                          <a:cs typeface="Times New Roman"/>
                        </a:rPr>
                        <a:t>ми</a:t>
                      </a:r>
                      <a:r>
                        <a:rPr sz="1400" b="1" spc="-30" dirty="0" err="1">
                          <a:latin typeface="Times New Roman"/>
                          <a:cs typeface="Times New Roman"/>
                        </a:rPr>
                        <a:t>к</a:t>
                      </a:r>
                      <a:r>
                        <a:rPr sz="1400" b="1" dirty="0" err="1"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sz="1400" b="1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400" b="1" spc="0" dirty="0" smtClean="0">
                          <a:latin typeface="Times New Roman"/>
                          <a:cs typeface="Times New Roman"/>
                        </a:rPr>
                        <a:t>2,5</a:t>
                      </a:r>
                      <a:r>
                        <a:rPr sz="1400" b="1" dirty="0" smtClean="0">
                          <a:latin typeface="Times New Roman"/>
                          <a:cs typeface="Times New Roman"/>
                        </a:rPr>
                        <a:t>%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5400">
                      <a:solidFill>
                        <a:srgbClr val="385D89"/>
                      </a:solidFill>
                      <a:prstDash val="solid"/>
                    </a:lnL>
                    <a:lnR w="25400">
                      <a:solidFill>
                        <a:srgbClr val="385D89"/>
                      </a:solidFill>
                      <a:prstDash val="solid"/>
                    </a:lnR>
                    <a:lnT w="25400">
                      <a:solidFill>
                        <a:srgbClr val="385D89"/>
                      </a:solidFill>
                      <a:prstDash val="solid"/>
                    </a:lnT>
                    <a:lnB w="25400">
                      <a:solidFill>
                        <a:srgbClr val="385D89"/>
                      </a:solidFill>
                      <a:prstDash val="solid"/>
                    </a:lnB>
                    <a:solidFill>
                      <a:srgbClr val="D6E3BC"/>
                    </a:solidFill>
                  </a:tcPr>
                </a:tc>
              </a:tr>
              <a:tr h="1031392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25400">
                      <a:solidFill>
                        <a:srgbClr val="385D89"/>
                      </a:solidFill>
                      <a:prstDash val="solid"/>
                    </a:lnL>
                    <a:lnR w="25400">
                      <a:solidFill>
                        <a:srgbClr val="385D89"/>
                      </a:solidFill>
                      <a:prstDash val="solid"/>
                    </a:lnR>
                    <a:lnT w="25400">
                      <a:solidFill>
                        <a:srgbClr val="385D89"/>
                      </a:solidFill>
                      <a:prstDash val="solid"/>
                    </a:lnT>
                    <a:lnB w="25400">
                      <a:solidFill>
                        <a:srgbClr val="385D89"/>
                      </a:solidFill>
                      <a:prstDash val="solid"/>
                    </a:lnB>
                    <a:solidFill>
                      <a:srgbClr val="E36C09"/>
                    </a:solidFill>
                  </a:tcPr>
                </a:tc>
                <a:tc>
                  <a:txBody>
                    <a:bodyPr/>
                    <a:lstStyle/>
                    <a:p>
                      <a:pPr marL="1395095" marR="309880" indent="-1079500">
                        <a:lnSpc>
                          <a:spcPct val="100000"/>
                        </a:lnSpc>
                      </a:pPr>
                      <a:r>
                        <a:rPr sz="1400" b="1" dirty="0">
                          <a:latin typeface="Times New Roman"/>
                          <a:cs typeface="Times New Roman"/>
                        </a:rPr>
                        <a:t>Об</a:t>
                      </a:r>
                      <a:r>
                        <a:rPr sz="1400" b="1" spc="-10" dirty="0">
                          <a:latin typeface="Times New Roman"/>
                          <a:cs typeface="Times New Roman"/>
                        </a:rPr>
                        <a:t>щ</a:t>
                      </a:r>
                      <a:r>
                        <a:rPr sz="1400" b="1" dirty="0"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1400" b="1" spc="-40" dirty="0">
                          <a:latin typeface="Times New Roman"/>
                          <a:cs typeface="Times New Roman"/>
                        </a:rPr>
                        <a:t>г</a:t>
                      </a:r>
                      <a:r>
                        <a:rPr sz="1400" b="1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400" b="1" spc="-25" dirty="0">
                          <a:latin typeface="Times New Roman"/>
                          <a:cs typeface="Times New Roman"/>
                        </a:rPr>
                        <a:t>с</a:t>
                      </a:r>
                      <a:r>
                        <a:rPr sz="1400" b="1" spc="-80" dirty="0">
                          <a:latin typeface="Times New Roman"/>
                          <a:cs typeface="Times New Roman"/>
                        </a:rPr>
                        <a:t>у</a:t>
                      </a:r>
                      <a:r>
                        <a:rPr sz="1400" b="1" dirty="0">
                          <a:latin typeface="Times New Roman"/>
                          <a:cs typeface="Times New Roman"/>
                        </a:rPr>
                        <a:t>дарс</a:t>
                      </a:r>
                      <a:r>
                        <a:rPr sz="1400" b="1" spc="5" dirty="0">
                          <a:latin typeface="Times New Roman"/>
                          <a:cs typeface="Times New Roman"/>
                        </a:rPr>
                        <a:t>т</a:t>
                      </a:r>
                      <a:r>
                        <a:rPr sz="1400" b="1" dirty="0">
                          <a:latin typeface="Times New Roman"/>
                          <a:cs typeface="Times New Roman"/>
                        </a:rPr>
                        <a:t>ве</a:t>
                      </a:r>
                      <a:r>
                        <a:rPr sz="1400" b="1" spc="-10" dirty="0"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400" b="1" spc="-5" dirty="0">
                          <a:latin typeface="Times New Roman"/>
                          <a:cs typeface="Times New Roman"/>
                        </a:rPr>
                        <a:t>ны</a:t>
                      </a:r>
                      <a:r>
                        <a:rPr sz="1400" b="1" dirty="0"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1400" b="1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spc="-15" dirty="0" err="1">
                          <a:latin typeface="Times New Roman"/>
                          <a:cs typeface="Times New Roman"/>
                        </a:rPr>
                        <a:t>в</a:t>
                      </a:r>
                      <a:r>
                        <a:rPr sz="1400" b="1" dirty="0" err="1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400" b="1" spc="-5" dirty="0" err="1">
                          <a:latin typeface="Times New Roman"/>
                          <a:cs typeface="Times New Roman"/>
                        </a:rPr>
                        <a:t>п</a:t>
                      </a:r>
                      <a:r>
                        <a:rPr sz="1400" b="1" dirty="0" err="1">
                          <a:latin typeface="Times New Roman"/>
                          <a:cs typeface="Times New Roman"/>
                        </a:rPr>
                        <a:t>росы</a:t>
                      </a:r>
                      <a:r>
                        <a:rPr sz="1400" b="1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 smtClean="0">
                          <a:latin typeface="Times New Roman"/>
                          <a:cs typeface="Times New Roman"/>
                        </a:rPr>
                        <a:t>13,0</a:t>
                      </a:r>
                      <a:r>
                        <a:rPr sz="1400" b="1" dirty="0" smtClean="0">
                          <a:latin typeface="Times New Roman"/>
                          <a:cs typeface="Times New Roman"/>
                        </a:rPr>
                        <a:t>%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5400">
                      <a:solidFill>
                        <a:srgbClr val="385D89"/>
                      </a:solidFill>
                      <a:prstDash val="solid"/>
                    </a:lnL>
                    <a:lnR w="25400">
                      <a:solidFill>
                        <a:srgbClr val="385D89"/>
                      </a:solidFill>
                      <a:prstDash val="solid"/>
                    </a:lnR>
                    <a:lnT w="25400">
                      <a:solidFill>
                        <a:srgbClr val="385D89"/>
                      </a:solidFill>
                      <a:prstDash val="solid"/>
                    </a:lnT>
                    <a:lnB w="25400">
                      <a:solidFill>
                        <a:srgbClr val="385D89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25400">
                      <a:solidFill>
                        <a:srgbClr val="385D89"/>
                      </a:solidFill>
                      <a:prstDash val="solid"/>
                    </a:lnL>
                    <a:lnR w="25400">
                      <a:solidFill>
                        <a:srgbClr val="385D89"/>
                      </a:solidFill>
                      <a:prstDash val="solid"/>
                    </a:lnR>
                    <a:lnT w="25400">
                      <a:solidFill>
                        <a:srgbClr val="385D89"/>
                      </a:solidFill>
                      <a:prstDash val="solid"/>
                    </a:lnT>
                    <a:lnB w="25400">
                      <a:solidFill>
                        <a:srgbClr val="385D89"/>
                      </a:solidFill>
                      <a:prstDash val="solid"/>
                    </a:lnB>
                    <a:solidFill>
                      <a:srgbClr val="D6E3BC"/>
                    </a:solidFill>
                  </a:tcPr>
                </a:tc>
              </a:tr>
            </a:tbl>
          </a:graphicData>
        </a:graphic>
      </p:graphicFrame>
      <p:sp>
        <p:nvSpPr>
          <p:cNvPr id="25" name="Прямоугольник 24"/>
          <p:cNvSpPr/>
          <p:nvPr/>
        </p:nvSpPr>
        <p:spPr>
          <a:xfrm>
            <a:off x="6705600" y="5257800"/>
            <a:ext cx="2209800" cy="838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6781800" y="5257800"/>
            <a:ext cx="205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Социальная политика</a:t>
            </a: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1,4 %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184</TotalTime>
  <Words>452</Words>
  <Application>Microsoft Office PowerPoint</Application>
  <PresentationFormat>Экран (4:3)</PresentationFormat>
  <Paragraphs>150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Бумажная</vt:lpstr>
      <vt:lpstr>Слайд 1</vt:lpstr>
      <vt:lpstr>Слайд 2</vt:lpstr>
      <vt:lpstr>Слайд 3</vt:lpstr>
      <vt:lpstr>Слайд 4</vt:lpstr>
      <vt:lpstr>Динамика поступлений налога на доходы физических лиц в местный бюджет (в тыс. рублей)</vt:lpstr>
      <vt:lpstr>Слайд 6</vt:lpstr>
      <vt:lpstr>Слайд 7</vt:lpstr>
      <vt:lpstr>Расходы местного бюджета, формируемые в рамках муниципальных программ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74</cp:revision>
  <dcterms:created xsi:type="dcterms:W3CDTF">2015-03-06T10:41:40Z</dcterms:created>
  <dcterms:modified xsi:type="dcterms:W3CDTF">2015-12-02T11:41:30Z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2014-11-28T00:00:00Z</vt:filetime>
  </property>
  <property fmtid="{D5CDD505-2E9C-101B-9397-08002B2CF9AE}" pid="3" name="LastSaved">
    <vt:filetime>2015-03-06T00:00:00Z</vt:filetime>
  </property>
</Properties>
</file>